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Lst>
  <p:notesMasterIdLst>
    <p:notesMasterId r:id="rId95"/>
  </p:notesMasterIdLst>
  <p:sldIdLst>
    <p:sldId id="256" r:id="rId4"/>
    <p:sldId id="335" r:id="rId5"/>
    <p:sldId id="308" r:id="rId6"/>
    <p:sldId id="257" r:id="rId7"/>
    <p:sldId id="282" r:id="rId8"/>
    <p:sldId id="337" r:id="rId9"/>
    <p:sldId id="336" r:id="rId10"/>
    <p:sldId id="338" r:id="rId11"/>
    <p:sldId id="339" r:id="rId12"/>
    <p:sldId id="340" r:id="rId13"/>
    <p:sldId id="341" r:id="rId14"/>
    <p:sldId id="342" r:id="rId15"/>
    <p:sldId id="343" r:id="rId16"/>
    <p:sldId id="344" r:id="rId17"/>
    <p:sldId id="345" r:id="rId18"/>
    <p:sldId id="346" r:id="rId19"/>
    <p:sldId id="351" r:id="rId20"/>
    <p:sldId id="347" r:id="rId21"/>
    <p:sldId id="348" r:id="rId22"/>
    <p:sldId id="349" r:id="rId23"/>
    <p:sldId id="350" r:id="rId24"/>
    <p:sldId id="283" r:id="rId25"/>
    <p:sldId id="284" r:id="rId26"/>
    <p:sldId id="285" r:id="rId27"/>
    <p:sldId id="286" r:id="rId28"/>
    <p:sldId id="287" r:id="rId29"/>
    <p:sldId id="290" r:id="rId30"/>
    <p:sldId id="258" r:id="rId31"/>
    <p:sldId id="291" r:id="rId32"/>
    <p:sldId id="292" r:id="rId33"/>
    <p:sldId id="293" r:id="rId34"/>
    <p:sldId id="294" r:id="rId35"/>
    <p:sldId id="295" r:id="rId36"/>
    <p:sldId id="298" r:id="rId37"/>
    <p:sldId id="299" r:id="rId38"/>
    <p:sldId id="300" r:id="rId39"/>
    <p:sldId id="301" r:id="rId40"/>
    <p:sldId id="302" r:id="rId41"/>
    <p:sldId id="331" r:id="rId42"/>
    <p:sldId id="259" r:id="rId43"/>
    <p:sldId id="303" r:id="rId44"/>
    <p:sldId id="304" r:id="rId45"/>
    <p:sldId id="305" r:id="rId46"/>
    <p:sldId id="306" r:id="rId47"/>
    <p:sldId id="307" r:id="rId48"/>
    <p:sldId id="332" r:id="rId49"/>
    <p:sldId id="260" r:id="rId50"/>
    <p:sldId id="333" r:id="rId51"/>
    <p:sldId id="261" r:id="rId52"/>
    <p:sldId id="265" r:id="rId53"/>
    <p:sldId id="266" r:id="rId54"/>
    <p:sldId id="267" r:id="rId55"/>
    <p:sldId id="268" r:id="rId56"/>
    <p:sldId id="269" r:id="rId57"/>
    <p:sldId id="270" r:id="rId58"/>
    <p:sldId id="271" r:id="rId59"/>
    <p:sldId id="272" r:id="rId60"/>
    <p:sldId id="273" r:id="rId61"/>
    <p:sldId id="274" r:id="rId62"/>
    <p:sldId id="275" r:id="rId63"/>
    <p:sldId id="276" r:id="rId64"/>
    <p:sldId id="277" r:id="rId65"/>
    <p:sldId id="278" r:id="rId66"/>
    <p:sldId id="279" r:id="rId67"/>
    <p:sldId id="280" r:id="rId68"/>
    <p:sldId id="281" r:id="rId69"/>
    <p:sldId id="334" r:id="rId70"/>
    <p:sldId id="26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264" r:id="rId89"/>
    <p:sldId id="263" r:id="rId90"/>
    <p:sldId id="309" r:id="rId91"/>
    <p:sldId id="310" r:id="rId92"/>
    <p:sldId id="311" r:id="rId93"/>
    <p:sldId id="312"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3" d="100"/>
          <a:sy n="93" d="100"/>
        </p:scale>
        <p:origin x="72" y="2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09599" y="0"/>
          <a:ext cx="6908800" cy="46315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4675"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Introduction Dialog</a:t>
          </a:r>
        </a:p>
      </dsp:txBody>
      <dsp:txXfrm>
        <a:off x="95112" y="1479895"/>
        <a:ext cx="2427710" cy="1671737"/>
      </dsp:txXfrm>
    </dsp:sp>
    <dsp:sp modelId="{020DC43E-E2E2-4754-B3DB-D1FDEF1D3174}">
      <dsp:nvSpPr>
        <dsp:cNvPr id="0" name=""/>
        <dsp:cNvSpPr/>
      </dsp:nvSpPr>
      <dsp:spPr>
        <a:xfrm>
          <a:off x="2759707"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User Info Dialog</a:t>
          </a:r>
        </a:p>
      </dsp:txBody>
      <dsp:txXfrm>
        <a:off x="2850144" y="1479895"/>
        <a:ext cx="2427710" cy="1671737"/>
      </dsp:txXfrm>
    </dsp:sp>
    <dsp:sp modelId="{5C6F0EBE-2407-47C2-87C9-1395FE8AE065}">
      <dsp:nvSpPr>
        <dsp:cNvPr id="0" name=""/>
        <dsp:cNvSpPr/>
      </dsp:nvSpPr>
      <dsp:spPr>
        <a:xfrm>
          <a:off x="5514739" y="1389458"/>
          <a:ext cx="2608584" cy="1852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Reservation Dialog</a:t>
          </a:r>
        </a:p>
      </dsp:txBody>
      <dsp:txXfrm>
        <a:off x="5605176" y="1479895"/>
        <a:ext cx="2427710" cy="16717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 contextRef="#ctx0" brushRef="#br0">386 10299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0FD56-32EA-45AB-A0EE-FB187ADD4DBF}" type="datetimeFigureOut">
              <a:rPr lang="en-US" smtClean="0"/>
              <a:t>5/19/2017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08038-21E6-4AE8-868B-CF78750B0082}" type="slidenum">
              <a:rPr lang="en-US" smtClean="0"/>
              <a:t>‹#›</a:t>
            </a:fld>
            <a:endParaRPr lang="en-US"/>
          </a:p>
        </p:txBody>
      </p:sp>
    </p:spTree>
    <p:extLst>
      <p:ext uri="{BB962C8B-B14F-4D97-AF65-F5344CB8AC3E}">
        <p14:creationId xmlns:p14="http://schemas.microsoft.com/office/powerpoint/2010/main" val="2516831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758428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60536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7376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9235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57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2749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80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8:04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4649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19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738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5/19/2017 8:04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1484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90663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36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021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633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285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126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5/19/2017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704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69</a:t>
            </a:fld>
            <a:endParaRPr lang="en-US" sz="1800" kern="0" dirty="0">
              <a:solidFill>
                <a:sysClr val="windowText" lastClr="000000"/>
              </a:solidFill>
            </a:endParaRPr>
          </a:p>
        </p:txBody>
      </p:sp>
    </p:spTree>
    <p:extLst>
      <p:ext uri="{BB962C8B-B14F-4D97-AF65-F5344CB8AC3E}">
        <p14:creationId xmlns:p14="http://schemas.microsoft.com/office/powerpoint/2010/main" val="4215397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3024182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421909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12291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62849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41407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239040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18764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495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1458071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3513390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676676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302819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53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90086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27224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62731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5/19/2017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93478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18395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828780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644659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2090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5/19/2017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10227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54269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140649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2837055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534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6514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9376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711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0086245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216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051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55032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8897723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115560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7416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7656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7277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6123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6498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4816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685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6438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015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580194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6219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056121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097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39523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287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240279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70021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67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549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74271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742298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84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4096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045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293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498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2342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771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B467BA-87C8-4AFF-A61A-E3418FFB07B7}"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530283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58" y="484300"/>
            <a:ext cx="7001078" cy="1297638"/>
          </a:xfrm>
          <a:prstGeom prst="rect">
            <a:avLst/>
          </a:prstGeom>
        </p:spPr>
      </p:pic>
    </p:spTree>
    <p:extLst>
      <p:ext uri="{BB962C8B-B14F-4D97-AF65-F5344CB8AC3E}">
        <p14:creationId xmlns:p14="http://schemas.microsoft.com/office/powerpoint/2010/main" val="37449083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1219646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B467BA-87C8-4AFF-A61A-E3418FFB07B7}" type="datetimeFigureOut">
              <a:rPr lang="en-US" smtClean="0"/>
              <a:t>5/19/2017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42799736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23067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3251200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06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24" y="3343635"/>
            <a:ext cx="12191377" cy="3043622"/>
          </a:xfrm>
          <a:prstGeom prst="rect">
            <a:avLst/>
          </a:prstGeom>
        </p:spPr>
      </p:pic>
    </p:spTree>
    <p:extLst>
      <p:ext uri="{BB962C8B-B14F-4D97-AF65-F5344CB8AC3E}">
        <p14:creationId xmlns:p14="http://schemas.microsoft.com/office/powerpoint/2010/main" val="303008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641009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57815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40917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188170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762982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41501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B467BA-87C8-4AFF-A61A-E3418FFB07B7}" type="datetimeFigureOut">
              <a:rPr lang="en-US" smtClean="0"/>
              <a:t>5/19/2017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33022944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07396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7730419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39858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532734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6401865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522549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6719949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902621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338847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425431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467BA-87C8-4AFF-A61A-E3418FFB07B7}" type="datetimeFigureOut">
              <a:rPr lang="en-US" smtClean="0"/>
              <a:t>5/19/2017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5562559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46359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57204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6904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40729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4111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33041908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8674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1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426988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646830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467BA-87C8-4AFF-A61A-E3418FFB07B7}" type="datetimeFigureOut">
              <a:rPr lang="en-US" smtClean="0"/>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B3C83-B49F-4165-87F4-407F63EF77F3}" type="slidenum">
              <a:rPr lang="en-US" smtClean="0"/>
              <a:t>‹#›</a:t>
            </a:fld>
            <a:endParaRPr lang="en-US"/>
          </a:p>
        </p:txBody>
      </p:sp>
    </p:spTree>
    <p:extLst>
      <p:ext uri="{BB962C8B-B14F-4D97-AF65-F5344CB8AC3E}">
        <p14:creationId xmlns:p14="http://schemas.microsoft.com/office/powerpoint/2010/main" val="1402422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image" Target="../media/image5.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467BA-87C8-4AFF-A61A-E3418FFB07B7}" type="datetimeFigureOut">
              <a:rPr lang="en-US" smtClean="0"/>
              <a:t>5/19/2017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B3C83-B49F-4165-87F4-407F63EF77F3}" type="slidenum">
              <a:rPr lang="en-US" smtClean="0"/>
              <a:t>‹#›</a:t>
            </a:fld>
            <a:endParaRPr lang="en-US"/>
          </a:p>
        </p:txBody>
      </p:sp>
    </p:spTree>
    <p:extLst>
      <p:ext uri="{BB962C8B-B14F-4D97-AF65-F5344CB8AC3E}">
        <p14:creationId xmlns:p14="http://schemas.microsoft.com/office/powerpoint/2010/main" val="2076811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1" r:id="rId12"/>
    <p:sldLayoutId id="2147483722" r:id="rId13"/>
    <p:sldLayoutId id="2147483723" r:id="rId14"/>
    <p:sldLayoutId id="2147483724" r:id="rId15"/>
    <p:sldLayoutId id="2147483725" r:id="rId16"/>
    <p:sldLayoutId id="2147483727" r:id="rId17"/>
    <p:sldLayoutId id="21474837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89051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726"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653300654"/>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image" Target="../media/image22.tiff"/><Relationship Id="rId1" Type="http://schemas.openxmlformats.org/officeDocument/2006/relationships/slideLayout" Target="../slideLayouts/slideLayout7.xml"/><Relationship Id="rId6" Type="http://schemas.openxmlformats.org/officeDocument/2006/relationships/image" Target="../media/image26.tiff"/><Relationship Id="rId11" Type="http://schemas.openxmlformats.org/officeDocument/2006/relationships/customXml" Target="../ink/ink1.xml"/><Relationship Id="rId5" Type="http://schemas.openxmlformats.org/officeDocument/2006/relationships/image" Target="../media/image25.tiff"/><Relationship Id="rId10" Type="http://schemas.openxmlformats.org/officeDocument/2006/relationships/image" Target="../media/image30.tiff"/><Relationship Id="rId4" Type="http://schemas.openxmlformats.org/officeDocument/2006/relationships/image" Target="../media/image24.tiff"/><Relationship Id="rId9" Type="http://schemas.openxmlformats.org/officeDocument/2006/relationships/image" Target="../media/image29.tiff"/></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6"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5.sv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hyperlink" Target="https://docs.botframework.com/en-us/node/builder/chat-reference/interfaces/_botbuilder_d_.iuniversalbotsettings.html#persistconversationdat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43.xml"/><Relationship Id="rId5" Type="http://schemas.openxmlformats.org/officeDocument/2006/relationships/image" Target="../media/image45.sv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2.tmp"/></Relationships>
</file>

<file path=ppt/slides/_rels/slide75.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79.jp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9.jpg"/></Relationships>
</file>

<file path=ppt/slides/_rels/slide81.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80.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86.jpg"/><Relationship Id="rId13" Type="http://schemas.openxmlformats.org/officeDocument/2006/relationships/image" Target="../media/image91.jpg"/><Relationship Id="rId3" Type="http://schemas.openxmlformats.org/officeDocument/2006/relationships/image" Target="../media/image81.jpg"/><Relationship Id="rId7" Type="http://schemas.openxmlformats.org/officeDocument/2006/relationships/image" Target="../media/image85.jpg"/><Relationship Id="rId12" Type="http://schemas.openxmlformats.org/officeDocument/2006/relationships/image" Target="../media/image90.jp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4.jpg"/><Relationship Id="rId11" Type="http://schemas.openxmlformats.org/officeDocument/2006/relationships/image" Target="../media/image89.jpg"/><Relationship Id="rId5" Type="http://schemas.openxmlformats.org/officeDocument/2006/relationships/image" Target="../media/image83.jpg"/><Relationship Id="rId15" Type="http://schemas.openxmlformats.org/officeDocument/2006/relationships/image" Target="../media/image77.tmp"/><Relationship Id="rId10" Type="http://schemas.openxmlformats.org/officeDocument/2006/relationships/image" Target="../media/image88.jpg"/><Relationship Id="rId4" Type="http://schemas.openxmlformats.org/officeDocument/2006/relationships/image" Target="../media/image82.jpg"/><Relationship Id="rId9" Type="http://schemas.openxmlformats.org/officeDocument/2006/relationships/image" Target="../media/image87.jpg"/><Relationship Id="rId14" Type="http://schemas.openxmlformats.org/officeDocument/2006/relationships/image" Target="../media/image92.jpg"/></Relationships>
</file>

<file path=ppt/slides/_rels/slide8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9.jpg"/><Relationship Id="rId7" Type="http://schemas.openxmlformats.org/officeDocument/2006/relationships/image" Target="../media/image95.jp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94.jpg"/><Relationship Id="rId5" Type="http://schemas.openxmlformats.org/officeDocument/2006/relationships/image" Target="../media/image93.png"/><Relationship Id="rId4" Type="http://schemas.openxmlformats.org/officeDocument/2006/relationships/image" Target="../media/image77.tmp"/></Relationships>
</file>

<file path=ppt/slides/_rels/slide85.xml.rels><?xml version="1.0" encoding="UTF-8" standalone="yes"?>
<Relationships xmlns="http://schemas.openxmlformats.org/package/2006/relationships"><Relationship Id="rId8" Type="http://schemas.openxmlformats.org/officeDocument/2006/relationships/image" Target="../media/image94.jpg"/><Relationship Id="rId13" Type="http://schemas.openxmlformats.org/officeDocument/2006/relationships/image" Target="../media/image99.png"/><Relationship Id="rId3" Type="http://schemas.openxmlformats.org/officeDocument/2006/relationships/image" Target="../media/image77.tmp"/><Relationship Id="rId7" Type="http://schemas.openxmlformats.org/officeDocument/2006/relationships/image" Target="../media/image92.jpg"/><Relationship Id="rId12"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1.jpg"/><Relationship Id="rId11" Type="http://schemas.microsoft.com/office/2007/relationships/hdphoto" Target="../media/hdphoto5.wdp"/><Relationship Id="rId5" Type="http://schemas.openxmlformats.org/officeDocument/2006/relationships/image" Target="../media/image90.jpg"/><Relationship Id="rId10" Type="http://schemas.openxmlformats.org/officeDocument/2006/relationships/image" Target="../media/image98.png"/><Relationship Id="rId4" Type="http://schemas.openxmlformats.org/officeDocument/2006/relationships/image" Target="../media/image97.jpg"/><Relationship Id="rId9" Type="http://schemas.openxmlformats.org/officeDocument/2006/relationships/image" Target="../media/image95.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8" Type="http://schemas.openxmlformats.org/officeDocument/2006/relationships/hyperlink" Target="https://ngrok.com/" TargetMode="External"/><Relationship Id="rId3" Type="http://schemas.openxmlformats.org/officeDocument/2006/relationships/hyperlink" Target="https://github.com/Microsoft/BotBuilder" TargetMode="External"/><Relationship Id="rId7" Type="http://schemas.openxmlformats.org/officeDocument/2006/relationships/hyperlink" Target="http://aka.ms/bf-bc-vstemplate" TargetMode="External"/><Relationship Id="rId2" Type="http://schemas.openxmlformats.org/officeDocument/2006/relationships/hyperlink" Target="https://github.com/pveller/ecommerce-chatbot" TargetMode="External"/><Relationship Id="rId1" Type="http://schemas.openxmlformats.org/officeDocument/2006/relationships/slideLayout" Target="../slideLayouts/slideLayout14.xml"/><Relationship Id="rId6" Type="http://schemas.openxmlformats.org/officeDocument/2006/relationships/hyperlink" Target="https://docs.botframework.com/en-us/tools/bot-framework-emulator/" TargetMode="External"/><Relationship Id="rId5" Type="http://schemas.openxmlformats.org/officeDocument/2006/relationships/hyperlink" Target="https://www.luis.ai/Help" TargetMode="External"/><Relationship Id="rId4" Type="http://schemas.openxmlformats.org/officeDocument/2006/relationships/hyperlink" Target="https://github.com/Microsoft/BotBuilder-S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Bot Framework Workshop</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973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681288"/>
            <a:ext cx="11653838" cy="900112"/>
          </a:xfrm>
        </p:spPr>
        <p:txBody>
          <a:bodyPr>
            <a:normAutofit/>
          </a:bodyPr>
          <a:lstStyle/>
          <a:p>
            <a:pPr algn="ctr"/>
            <a:r>
              <a:rPr lang="pt-BR" dirty="0">
                <a:solidFill>
                  <a:schemeClr val="tx1"/>
                </a:solidFill>
              </a:rPr>
              <a:t>Bots improve workflows</a:t>
            </a:r>
            <a:endParaRPr lang="en-US" dirty="0">
              <a:solidFill>
                <a:schemeClr val="tx1"/>
              </a:solidFill>
            </a:endParaRPr>
          </a:p>
        </p:txBody>
      </p:sp>
    </p:spTree>
    <p:extLst>
      <p:ext uri="{BB962C8B-B14F-4D97-AF65-F5344CB8AC3E}">
        <p14:creationId xmlns:p14="http://schemas.microsoft.com/office/powerpoint/2010/main" val="175702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Every company deals with this:</a:t>
            </a:r>
            <a:endParaRPr lang="en-US" sz="2745" dirty="0">
              <a:solidFill>
                <a:schemeClr val="tx1"/>
              </a:solidFill>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73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Every company deals with this:</a:t>
            </a:r>
            <a:endParaRPr lang="en-US" sz="2745" dirty="0">
              <a:solidFill>
                <a:schemeClr val="tx1"/>
              </a:solidFill>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FFFF00"/>
                </a:solidFill>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 name="Title 16"/>
          <p:cNvSpPr txBox="1">
            <a:spLocks/>
          </p:cNvSpPr>
          <p:nvPr/>
        </p:nvSpPr>
        <p:spPr>
          <a:xfrm>
            <a:off x="3122365" y="3857376"/>
            <a:ext cx="3461962" cy="153371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961" dirty="0">
                <a:solidFill>
                  <a:schemeClr val="tx1"/>
                </a:solidFill>
              </a:rPr>
              <a:t>No waiting in line to be helped  Bots handle it</a:t>
            </a:r>
            <a:endParaRPr lang="en-US" sz="1568" dirty="0">
              <a:solidFill>
                <a:schemeClr val="tx1"/>
              </a:solidFill>
            </a:endParaRPr>
          </a:p>
        </p:txBody>
      </p:sp>
      <p:pic>
        <p:nvPicPr>
          <p:cNvPr id="3" name="Picture 2"/>
          <p:cNvPicPr>
            <a:picLocks noChangeAspect="1"/>
          </p:cNvPicPr>
          <p:nvPr/>
        </p:nvPicPr>
        <p:blipFill>
          <a:blip r:embed="rId3"/>
          <a:stretch>
            <a:fillRect/>
          </a:stretch>
        </p:blipFill>
        <p:spPr>
          <a:xfrm>
            <a:off x="1240366" y="2159065"/>
            <a:ext cx="8112955" cy="36446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20679535" lon="992326" rev="21200718"/>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2859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Every company deals with this:</a:t>
            </a:r>
            <a:endParaRPr lang="en-US" sz="2745" dirty="0">
              <a:solidFill>
                <a:schemeClr val="tx1"/>
              </a:solidFill>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FFFF00"/>
                </a:solidFill>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FFFF00"/>
                </a:solidFill>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 name="Title 16"/>
          <p:cNvSpPr txBox="1">
            <a:spLocks/>
          </p:cNvSpPr>
          <p:nvPr/>
        </p:nvSpPr>
        <p:spPr>
          <a:xfrm>
            <a:off x="7505839" y="1642538"/>
            <a:ext cx="3461962" cy="153371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961" dirty="0">
                <a:solidFill>
                  <a:schemeClr val="tx1"/>
                </a:solidFill>
              </a:rPr>
              <a:t>If it is simple and repetitive, it can be coded. Bots can accelerate it</a:t>
            </a:r>
            <a:endParaRPr lang="en-US" sz="1568" dirty="0">
              <a:solidFill>
                <a:schemeClr val="tx1"/>
              </a:solidFill>
            </a:endParaRPr>
          </a:p>
        </p:txBody>
      </p:sp>
    </p:spTree>
    <p:extLst>
      <p:ext uri="{BB962C8B-B14F-4D97-AF65-F5344CB8AC3E}">
        <p14:creationId xmlns:p14="http://schemas.microsoft.com/office/powerpoint/2010/main" val="18660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9452065"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Bot to human hand off: Complete or supervised</a:t>
            </a:r>
            <a:endParaRPr lang="en-US" sz="2745" dirty="0">
              <a:solidFill>
                <a:schemeClr val="tx1"/>
              </a:solidFill>
            </a:endParaRPr>
          </a:p>
        </p:txBody>
      </p:sp>
      <p:sp>
        <p:nvSpPr>
          <p:cNvPr id="8" name="Rectangle 7"/>
          <p:cNvSpPr/>
          <p:nvPr/>
        </p:nvSpPr>
        <p:spPr bwMode="auto">
          <a:xfrm>
            <a:off x="7590041" y="4624233"/>
            <a:ext cx="2315764" cy="141933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Complex cases and escalation</a:t>
            </a:r>
          </a:p>
        </p:txBody>
      </p:sp>
    </p:spTree>
    <p:extLst>
      <p:ext uri="{BB962C8B-B14F-4D97-AF65-F5344CB8AC3E}">
        <p14:creationId xmlns:p14="http://schemas.microsoft.com/office/powerpoint/2010/main" val="2971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9452065"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Complete bot to human hand off</a:t>
            </a:r>
            <a:endParaRPr lang="en-US" sz="2745" dirty="0">
              <a:solidFill>
                <a:schemeClr val="tx1"/>
              </a:solidFill>
            </a:endParaRPr>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540795" y="3011250"/>
            <a:ext cx="515650" cy="446124"/>
          </a:xfrm>
          <a:prstGeom prst="rect">
            <a:avLst/>
          </a:prstGeom>
        </p:spPr>
      </p:pic>
      <p:sp>
        <p:nvSpPr>
          <p:cNvPr id="13" name="Rectangle: Rounded Corners 12"/>
          <p:cNvSpPr/>
          <p:nvPr/>
        </p:nvSpPr>
        <p:spPr>
          <a:xfrm>
            <a:off x="4377852" y="3011251"/>
            <a:ext cx="3788405" cy="850991"/>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Calibri" panose="020F0502020204030204"/>
              </a:rPr>
              <a:t>Thank you for providing all this information. I have John with me now who will take from here and help you out</a:t>
            </a:r>
          </a:p>
        </p:txBody>
      </p:sp>
      <p:sp>
        <p:nvSpPr>
          <p:cNvPr id="14" name="Rectangle: Rounded Corners 13"/>
          <p:cNvSpPr/>
          <p:nvPr/>
        </p:nvSpPr>
        <p:spPr>
          <a:xfrm>
            <a:off x="4377852" y="4150653"/>
            <a:ext cx="3788405" cy="959453"/>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Calibri" panose="020F0502020204030204"/>
              </a:rPr>
              <a:t>Hello, this is John. I understand your computer won’t power on. Let’s take a look at some service options</a:t>
            </a:r>
          </a:p>
        </p:txBody>
      </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540795" y="4150653"/>
            <a:ext cx="515650" cy="446124"/>
          </a:xfrm>
          <a:prstGeom prst="rect">
            <a:avLst/>
          </a:prstGeom>
        </p:spPr>
      </p:pic>
    </p:spTree>
    <p:extLst>
      <p:ext uri="{BB962C8B-B14F-4D97-AF65-F5344CB8AC3E}">
        <p14:creationId xmlns:p14="http://schemas.microsoft.com/office/powerpoint/2010/main" val="281534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 y="67409"/>
            <a:ext cx="11655079" cy="899537"/>
          </a:xfrm>
        </p:spPr>
        <p:txBody>
          <a:bodyPr>
            <a:normAutofit/>
          </a:bodyPr>
          <a:lstStyle/>
          <a:p>
            <a:r>
              <a:rPr lang="pt-BR" dirty="0">
                <a:solidFill>
                  <a:schemeClr val="tx1"/>
                </a:solidFill>
              </a:rPr>
              <a:t>Call centers/help desk/customer service</a:t>
            </a:r>
            <a:endParaRPr lang="en-US" dirty="0">
              <a:solidFill>
                <a:schemeClr val="tx1"/>
              </a:solidFill>
            </a:endParaRPr>
          </a:p>
        </p:txBody>
      </p:sp>
      <p:sp>
        <p:nvSpPr>
          <p:cNvPr id="4" name="Title 16"/>
          <p:cNvSpPr txBox="1">
            <a:spLocks/>
          </p:cNvSpPr>
          <p:nvPr/>
        </p:nvSpPr>
        <p:spPr>
          <a:xfrm>
            <a:off x="304336" y="1288864"/>
            <a:ext cx="9452065"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Supervised bot to human hand off</a:t>
            </a:r>
            <a:endParaRPr lang="en-US" sz="2745" dirty="0">
              <a:solidFill>
                <a:schemeClr val="tx1"/>
              </a:solidFill>
            </a:endParaRPr>
          </a:p>
        </p:txBody>
      </p:sp>
      <p:sp>
        <p:nvSpPr>
          <p:cNvPr id="8" name="Rectangle: Rounded Corners 7"/>
          <p:cNvSpPr/>
          <p:nvPr/>
        </p:nvSpPr>
        <p:spPr>
          <a:xfrm>
            <a:off x="4206559" y="2451788"/>
            <a:ext cx="4453038" cy="420983"/>
          </a:xfrm>
          <a:prstGeom prst="roundRect">
            <a:avLst/>
          </a:prstGeom>
          <a:solidFill>
            <a:srgbClr val="C7EDFC"/>
          </a:solidFill>
          <a:ln w="12700" cap="flat" cmpd="sng" algn="ctr">
            <a:noFill/>
            <a:prstDash val="solid"/>
            <a:miter lim="800000"/>
          </a:ln>
          <a:effectLst/>
        </p:spPr>
        <p:txBody>
          <a:bodyPr rtlCol="0" anchor="ctr"/>
          <a:lstStyle/>
          <a:p>
            <a:pPr defTabSz="896386">
              <a:defRPr/>
            </a:pPr>
            <a:r>
              <a:rPr lang="en-US" sz="1372" kern="0" dirty="0">
                <a:solidFill>
                  <a:prstClr val="black"/>
                </a:solidFill>
                <a:latin typeface="Calibri" panose="020F0502020204030204"/>
              </a:rPr>
              <a:t>I’ve tried these steps, my computer still won’t turn on</a:t>
            </a:r>
          </a:p>
        </p:txBody>
      </p:sp>
      <p:sp>
        <p:nvSpPr>
          <p:cNvPr id="10" name="Rectangle: Rounded Corners 9"/>
          <p:cNvSpPr/>
          <p:nvPr/>
        </p:nvSpPr>
        <p:spPr>
          <a:xfrm>
            <a:off x="4206559" y="5545830"/>
            <a:ext cx="4453038" cy="420983"/>
          </a:xfrm>
          <a:prstGeom prst="roundRect">
            <a:avLst/>
          </a:prstGeom>
          <a:solidFill>
            <a:srgbClr val="C7EDFC"/>
          </a:solidFill>
          <a:ln w="12700" cap="flat" cmpd="sng" algn="ctr">
            <a:noFill/>
            <a:prstDash val="solid"/>
            <a:miter lim="800000"/>
          </a:ln>
          <a:effectLst/>
        </p:spPr>
        <p:txBody>
          <a:bodyPr rtlCol="0" anchor="ctr"/>
          <a:lstStyle/>
          <a:p>
            <a:pPr defTabSz="896386">
              <a:defRPr/>
            </a:pPr>
            <a:r>
              <a:rPr lang="en-US" sz="1372" kern="0" dirty="0">
                <a:solidFill>
                  <a:prstClr val="black"/>
                </a:solidFill>
                <a:latin typeface="Calibri" panose="020F0502020204030204"/>
              </a:rPr>
              <a:t>Sounds lovely, thank you</a:t>
            </a:r>
          </a:p>
        </p:txBody>
      </p:sp>
      <p:sp>
        <p:nvSpPr>
          <p:cNvPr id="11" name="Rectangle: Rounded Corners 10"/>
          <p:cNvSpPr/>
          <p:nvPr/>
        </p:nvSpPr>
        <p:spPr>
          <a:xfrm>
            <a:off x="3705534" y="4784699"/>
            <a:ext cx="4835753" cy="571976"/>
          </a:xfrm>
          <a:prstGeom prst="roundRect">
            <a:avLst/>
          </a:prstGeom>
          <a:solidFill>
            <a:srgbClr val="F0F4F8"/>
          </a:solidFill>
          <a:ln w="12700" cap="flat" cmpd="sng" algn="ctr">
            <a:noFill/>
            <a:prstDash val="solid"/>
            <a:miter lim="800000"/>
          </a:ln>
          <a:effectLst/>
        </p:spPr>
        <p:txBody>
          <a:bodyPr rtlCol="0" anchor="ctr"/>
          <a:lstStyle/>
          <a:p>
            <a:pPr defTabSz="896386">
              <a:defRPr/>
            </a:pPr>
            <a:r>
              <a:rPr lang="en-US" sz="1372" kern="0" dirty="0">
                <a:solidFill>
                  <a:prstClr val="black"/>
                </a:solidFill>
                <a:latin typeface="Calibri" panose="020F0502020204030204"/>
              </a:rPr>
              <a:t>I suggest us to request a hardware service. We can have one of our service engineers look at your computer</a:t>
            </a:r>
          </a:p>
        </p:txBody>
      </p:sp>
      <p:sp>
        <p:nvSpPr>
          <p:cNvPr id="18" name="Rectangle: Rounded Corners 17"/>
          <p:cNvSpPr/>
          <p:nvPr/>
        </p:nvSpPr>
        <p:spPr>
          <a:xfrm>
            <a:off x="3705534" y="3061925"/>
            <a:ext cx="4916934" cy="1533618"/>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i="1" kern="0" dirty="0">
                <a:solidFill>
                  <a:srgbClr val="FF0000"/>
                </a:solidFill>
                <a:latin typeface="Calibri" panose="020F0502020204030204"/>
              </a:rPr>
              <a:t>Note to operator: It sounds like the user will need hardware replacement, what next step should I take?</a:t>
            </a:r>
          </a:p>
        </p:txBody>
      </p:sp>
      <p:sp>
        <p:nvSpPr>
          <p:cNvPr id="19" name="Flowchart: Terminator 18"/>
          <p:cNvSpPr/>
          <p:nvPr/>
        </p:nvSpPr>
        <p:spPr>
          <a:xfrm>
            <a:off x="3827954" y="3823058"/>
            <a:ext cx="1499731" cy="657148"/>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Calibri" panose="020F0502020204030204"/>
              </a:rPr>
              <a:t>Apologize to user</a:t>
            </a:r>
          </a:p>
        </p:txBody>
      </p:sp>
      <p:sp>
        <p:nvSpPr>
          <p:cNvPr id="20" name="Flowchart: Terminator 19"/>
          <p:cNvSpPr/>
          <p:nvPr/>
        </p:nvSpPr>
        <p:spPr>
          <a:xfrm>
            <a:off x="5450106" y="3823058"/>
            <a:ext cx="1499731" cy="657148"/>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Calibri" panose="020F0502020204030204"/>
              </a:rPr>
              <a:t>Suggest hardware service</a:t>
            </a:r>
          </a:p>
        </p:txBody>
      </p:sp>
      <p:sp>
        <p:nvSpPr>
          <p:cNvPr id="21" name="Flowchart: Terminator 20"/>
          <p:cNvSpPr/>
          <p:nvPr/>
        </p:nvSpPr>
        <p:spPr>
          <a:xfrm>
            <a:off x="7078372" y="3823059"/>
            <a:ext cx="1499731" cy="657148"/>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Calibri" panose="020F0502020204030204"/>
              </a:rPr>
              <a:t>Let me type</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971342" y="3061926"/>
            <a:ext cx="515650" cy="446124"/>
          </a:xfrm>
          <a:prstGeom prst="rect">
            <a:avLst/>
          </a:prstGeom>
        </p:spPr>
      </p:pic>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971342" y="4784699"/>
            <a:ext cx="515650" cy="446124"/>
          </a:xfrm>
          <a:prstGeom prst="rect">
            <a:avLst/>
          </a:prstGeom>
        </p:spPr>
      </p:pic>
    </p:spTree>
    <p:extLst>
      <p:ext uri="{BB962C8B-B14F-4D97-AF65-F5344CB8AC3E}">
        <p14:creationId xmlns:p14="http://schemas.microsoft.com/office/powerpoint/2010/main" val="29822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Facts</a:t>
            </a:r>
          </a:p>
        </p:txBody>
      </p:sp>
    </p:spTree>
    <p:extLst>
      <p:ext uri="{BB962C8B-B14F-4D97-AF65-F5344CB8AC3E}">
        <p14:creationId xmlns:p14="http://schemas.microsoft.com/office/powerpoint/2010/main" val="11122587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#1: Users love buttons</a:t>
            </a:r>
          </a:p>
        </p:txBody>
      </p:sp>
      <p:sp>
        <p:nvSpPr>
          <p:cNvPr id="4" name="Text Placeholder 5"/>
          <p:cNvSpPr>
            <a:spLocks noGrp="1"/>
          </p:cNvSpPr>
          <p:nvPr>
            <p:ph type="body" sz="quarter" idx="10"/>
          </p:nvPr>
        </p:nvSpPr>
        <p:spPr>
          <a:xfrm>
            <a:off x="125619" y="1710852"/>
            <a:ext cx="11653523" cy="2884504"/>
          </a:xfrm>
        </p:spPr>
        <p:txBody>
          <a:bodyPr/>
          <a:lstStyle/>
          <a:p>
            <a:r>
              <a:rPr lang="pt-BR" sz="2745" dirty="0"/>
              <a:t>When given the choice of rich controls, text and voice, user will choose:</a:t>
            </a:r>
          </a:p>
          <a:p>
            <a:endParaRPr lang="pt-BR" sz="2745" dirty="0"/>
          </a:p>
          <a:p>
            <a:pPr marL="448193" indent="-448193">
              <a:buFont typeface="Arial" panose="020B0604020202020204" pitchFamily="34" charset="0"/>
              <a:buChar char="•"/>
            </a:pPr>
            <a:r>
              <a:rPr lang="pt-BR" sz="2745" dirty="0"/>
              <a:t>UI Controls first</a:t>
            </a:r>
          </a:p>
          <a:p>
            <a:pPr marL="448193" indent="-448193">
              <a:buFont typeface="Arial" panose="020B0604020202020204" pitchFamily="34" charset="0"/>
              <a:buChar char="•"/>
            </a:pPr>
            <a:r>
              <a:rPr lang="pt-BR" sz="2745" dirty="0"/>
              <a:t>Text second</a:t>
            </a:r>
          </a:p>
          <a:p>
            <a:pPr marL="448193" indent="-448193">
              <a:buFont typeface="Arial" panose="020B0604020202020204" pitchFamily="34" charset="0"/>
              <a:buChar char="•"/>
            </a:pPr>
            <a:r>
              <a:rPr lang="pt-BR" sz="2745" dirty="0"/>
              <a:t>Voice third, only if options above aren’t possible (e.g. Driving a car)</a:t>
            </a:r>
            <a:endParaRPr lang="en-US" sz="2745" dirty="0"/>
          </a:p>
          <a:p>
            <a:endParaRPr lang="pt-BR" sz="2745" dirty="0"/>
          </a:p>
        </p:txBody>
      </p:sp>
    </p:spTree>
    <p:extLst>
      <p:ext uri="{BB962C8B-B14F-4D97-AF65-F5344CB8AC3E}">
        <p14:creationId xmlns:p14="http://schemas.microsoft.com/office/powerpoint/2010/main" val="221192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#2: Users never say things the way you expect</a:t>
            </a:r>
          </a:p>
        </p:txBody>
      </p:sp>
      <p:pic>
        <p:nvPicPr>
          <p:cNvPr id="5" name="Picture 4"/>
          <p:cNvPicPr>
            <a:picLocks noChangeAspect="1"/>
          </p:cNvPicPr>
          <p:nvPr/>
        </p:nvPicPr>
        <p:blipFill>
          <a:blip r:embed="rId3"/>
          <a:stretch>
            <a:fillRect/>
          </a:stretch>
        </p:blipFill>
        <p:spPr>
          <a:xfrm>
            <a:off x="348984" y="1785554"/>
            <a:ext cx="11192906" cy="2913381"/>
          </a:xfrm>
          <a:prstGeom prst="rect">
            <a:avLst/>
          </a:prstGeom>
        </p:spPr>
      </p:pic>
      <p:sp>
        <p:nvSpPr>
          <p:cNvPr id="7" name="Text Placeholder 5"/>
          <p:cNvSpPr>
            <a:spLocks noGrp="1"/>
          </p:cNvSpPr>
          <p:nvPr>
            <p:ph type="body" sz="quarter" idx="10"/>
          </p:nvPr>
        </p:nvSpPr>
        <p:spPr>
          <a:xfrm>
            <a:off x="335022" y="5304611"/>
            <a:ext cx="11653523" cy="561211"/>
          </a:xfrm>
        </p:spPr>
        <p:txBody>
          <a:bodyPr/>
          <a:lstStyle/>
          <a:p>
            <a:r>
              <a:rPr lang="pt-BR" sz="2745" dirty="0"/>
              <a:t>As you model your NLP, make sure you’re being realistic</a:t>
            </a:r>
            <a:endParaRPr lang="en-US" sz="2745" dirty="0"/>
          </a:p>
        </p:txBody>
      </p:sp>
    </p:spTree>
    <p:extLst>
      <p:ext uri="{BB962C8B-B14F-4D97-AF65-F5344CB8AC3E}">
        <p14:creationId xmlns:p14="http://schemas.microsoft.com/office/powerpoint/2010/main" val="186525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495"/>
            <a:ext cx="11653523" cy="5238483"/>
          </a:xfrm>
        </p:spPr>
        <p:txBody>
          <a:bodyPr/>
          <a:lstStyle/>
          <a:p>
            <a:r>
              <a:rPr lang="en-US" dirty="0"/>
              <a:t>Bot Framework Overview</a:t>
            </a:r>
          </a:p>
          <a:p>
            <a:r>
              <a:rPr lang="en-US" dirty="0"/>
              <a:t>Setup Installs Basic Bots</a:t>
            </a:r>
          </a:p>
          <a:p>
            <a:r>
              <a:rPr lang="en-US" dirty="0"/>
              <a:t>Understanding Dialogs</a:t>
            </a:r>
          </a:p>
          <a:p>
            <a:r>
              <a:rPr lang="en-US" dirty="0"/>
              <a:t>Form Flow</a:t>
            </a:r>
          </a:p>
          <a:p>
            <a:r>
              <a:rPr lang="en-US" dirty="0"/>
              <a:t>Carousels Cards and Adaptive Cards</a:t>
            </a:r>
          </a:p>
          <a:p>
            <a:r>
              <a:rPr lang="en-US" dirty="0"/>
              <a:t>Intent Dialogs – Natural Language Processing</a:t>
            </a:r>
          </a:p>
          <a:p>
            <a:r>
              <a:rPr lang="en-US" dirty="0"/>
              <a:t>Cognitive Services</a:t>
            </a:r>
          </a:p>
          <a:p>
            <a:r>
              <a:rPr lang="en-US" dirty="0"/>
              <a:t>Channels and </a:t>
            </a:r>
            <a:r>
              <a:rPr lang="en-US" dirty="0" err="1"/>
              <a:t>Publising</a:t>
            </a:r>
            <a:endParaRPr lang="en-US" dirty="0"/>
          </a:p>
          <a:p>
            <a:r>
              <a:rPr lang="en-US" dirty="0"/>
              <a:t>Extras</a:t>
            </a:r>
          </a:p>
          <a:p>
            <a:endParaRPr lang="en-US" dirty="0"/>
          </a:p>
          <a:p>
            <a:pPr marL="0" indent="0">
              <a:buNone/>
            </a:pPr>
            <a:endParaRPr lang="en-US" dirty="0"/>
          </a:p>
        </p:txBody>
      </p:sp>
      <p:sp>
        <p:nvSpPr>
          <p:cNvPr id="3" name="Title 2"/>
          <p:cNvSpPr>
            <a:spLocks noGrp="1"/>
          </p:cNvSpPr>
          <p:nvPr>
            <p:ph type="title" idx="4294967295"/>
          </p:nvPr>
        </p:nvSpPr>
        <p:spPr>
          <a:xfrm>
            <a:off x="536923" y="289958"/>
            <a:ext cx="11655078" cy="899537"/>
          </a:xfrm>
        </p:spPr>
        <p:txBody>
          <a:bodyPr/>
          <a:lstStyle/>
          <a:p>
            <a:r>
              <a:rPr lang="en-US" dirty="0"/>
              <a:t>Agenda</a:t>
            </a:r>
          </a:p>
        </p:txBody>
      </p:sp>
      <p:pic>
        <p:nvPicPr>
          <p:cNvPr id="4" name="Picture 3"/>
          <p:cNvPicPr>
            <a:picLocks noChangeAspect="1"/>
          </p:cNvPicPr>
          <p:nvPr/>
        </p:nvPicPr>
        <p:blipFill>
          <a:blip r:embed="rId2"/>
          <a:stretch>
            <a:fillRect/>
          </a:stretch>
        </p:blipFill>
        <p:spPr>
          <a:xfrm>
            <a:off x="9009381" y="4026617"/>
            <a:ext cx="2679937" cy="2502519"/>
          </a:xfrm>
          <a:prstGeom prst="rect">
            <a:avLst/>
          </a:prstGeom>
        </p:spPr>
      </p:pic>
    </p:spTree>
    <p:extLst>
      <p:ext uri="{BB962C8B-B14F-4D97-AF65-F5344CB8AC3E}">
        <p14:creationId xmlns:p14="http://schemas.microsoft.com/office/powerpoint/2010/main" val="17341544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#3: Search can do wonders for bots</a:t>
            </a:r>
          </a:p>
        </p:txBody>
      </p:sp>
      <p:sp>
        <p:nvSpPr>
          <p:cNvPr id="6" name="TextBox 5"/>
          <p:cNvSpPr txBox="1"/>
          <p:nvPr/>
        </p:nvSpPr>
        <p:spPr>
          <a:xfrm>
            <a:off x="276533" y="1636151"/>
            <a:ext cx="11337808" cy="403106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1961" b="1" kern="0" dirty="0">
                <a:solidFill>
                  <a:srgbClr val="353535"/>
                </a:solidFill>
                <a:latin typeface="Segoe UI Light"/>
              </a:rPr>
              <a:t>QnAMaker.ai: </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Super low friction way of creating a Q&amp;A bot</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Built in web and document crawler: Parses data and builds the QnA easily</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Not great for too many records</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Not great for deep level customization of the experience</a:t>
            </a:r>
          </a:p>
          <a:p>
            <a:pPr marL="457183" lvl="2"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Azure Search:</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Can work with millions of records like a breeze</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Works with different document formats and data sources</a:t>
            </a:r>
          </a:p>
          <a:p>
            <a:pPr marL="793328" lvl="2"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Takes more effort to prepare/code/fine-tune</a:t>
            </a: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Fact #4: Not all bots need to have conversations</a:t>
            </a:r>
          </a:p>
        </p:txBody>
      </p:sp>
      <p:sp>
        <p:nvSpPr>
          <p:cNvPr id="6" name="TextBox 5"/>
          <p:cNvSpPr txBox="1"/>
          <p:nvPr/>
        </p:nvSpPr>
        <p:spPr>
          <a:xfrm>
            <a:off x="269239" y="1561449"/>
            <a:ext cx="11198016" cy="472503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Sometimes buttons do everything you need. </a:t>
            </a: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Avoid the engineer’s urge to complicate simple things</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622062" lvl="6"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622062" lvl="6"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622062" lvl="6"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2285917" lvl="6" defTabSz="896386">
              <a:lnSpc>
                <a:spcPct val="90000"/>
              </a:lnSpc>
              <a:spcAft>
                <a:spcPts val="588"/>
              </a:spcAft>
              <a:defRPr/>
            </a:pPr>
            <a:r>
              <a:rPr lang="pt-BR" sz="1961" b="1" kern="0" dirty="0">
                <a:solidFill>
                  <a:srgbClr val="353535"/>
                </a:solidFill>
                <a:latin typeface="Segoe UI Light"/>
              </a:rPr>
              <a:t>Your business requirement is </a:t>
            </a:r>
            <a:r>
              <a:rPr lang="pt-BR" sz="1961" b="1" kern="0" dirty="0">
                <a:solidFill>
                  <a:srgbClr val="FF0000"/>
                </a:solidFill>
                <a:latin typeface="Segoe UI Light"/>
              </a:rPr>
              <a:t>NOT</a:t>
            </a:r>
            <a:r>
              <a:rPr lang="pt-BR" sz="1961" b="1" kern="0" dirty="0">
                <a:solidFill>
                  <a:srgbClr val="353535"/>
                </a:solidFill>
                <a:latin typeface="Segoe UI Light"/>
              </a:rPr>
              <a:t> to pass the Turing Test: It is to </a:t>
            </a:r>
            <a:r>
              <a:rPr lang="pt-BR" sz="1961" b="1" u="sng" kern="0" dirty="0">
                <a:solidFill>
                  <a:srgbClr val="353535"/>
                </a:solidFill>
                <a:latin typeface="Segoe UI Light"/>
              </a:rPr>
              <a:t>solve your user’s problem</a:t>
            </a:r>
            <a:r>
              <a:rPr lang="pt-BR" sz="1961" b="1" kern="0" dirty="0">
                <a:solidFill>
                  <a:srgbClr val="353535"/>
                </a:solidFill>
                <a:latin typeface="Segoe UI Light"/>
              </a:rPr>
              <a:t>!</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0" lvl="1"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p:txBody>
      </p:sp>
      <p:pic>
        <p:nvPicPr>
          <p:cNvPr id="5" name="Picture 2" descr="https://paw.princeton.edu/sites/default/files/images/content/Turing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53" y="2821659"/>
            <a:ext cx="2046181" cy="276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63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36290" y="2896571"/>
            <a:ext cx="2099668" cy="96520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dirty="0">
                <a:solidFill>
                  <a:schemeClr val="bg1"/>
                </a:solidFill>
                <a:latin typeface="+mj-lt"/>
                <a:ea typeface="Segoe UI" pitchFamily="34" charset="0"/>
                <a:cs typeface="Segoe UI" pitchFamily="34" charset="0"/>
              </a:rPr>
              <a:t>Your bot code</a:t>
            </a:r>
          </a:p>
        </p:txBody>
      </p:sp>
      <p:sp>
        <p:nvSpPr>
          <p:cNvPr id="4" name="Rectangle 3"/>
          <p:cNvSpPr/>
          <p:nvPr/>
        </p:nvSpPr>
        <p:spPr>
          <a:xfrm>
            <a:off x="3965759" y="4861193"/>
            <a:ext cx="4805436" cy="1663894"/>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765" kern="0" dirty="0">
              <a:solidFill>
                <a:schemeClr val="bg1"/>
              </a:solidFill>
            </a:endParaRPr>
          </a:p>
        </p:txBody>
      </p:sp>
      <p:sp>
        <p:nvSpPr>
          <p:cNvPr id="5" name="Rectangle 4"/>
          <p:cNvSpPr/>
          <p:nvPr/>
        </p:nvSpPr>
        <p:spPr>
          <a:xfrm>
            <a:off x="522065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Entity</a:t>
            </a:r>
            <a:br>
              <a:rPr lang="en-US" sz="1176" kern="0" dirty="0">
                <a:solidFill>
                  <a:schemeClr val="bg1"/>
                </a:solidFill>
                <a:cs typeface="Segoe UI Light" panose="020B0502040204020203" pitchFamily="34" charset="0"/>
              </a:rPr>
            </a:br>
            <a:r>
              <a:rPr lang="en-US" sz="1176" kern="0" dirty="0">
                <a:solidFill>
                  <a:schemeClr val="bg1"/>
                </a:solidFill>
                <a:cs typeface="Segoe UI Light" panose="020B0502040204020203" pitchFamily="34" charset="0"/>
              </a:rPr>
              <a:t>Extraction</a:t>
            </a:r>
          </a:p>
        </p:txBody>
      </p:sp>
      <p:sp>
        <p:nvSpPr>
          <p:cNvPr id="6" name="Rectangle 5"/>
          <p:cNvSpPr/>
          <p:nvPr/>
        </p:nvSpPr>
        <p:spPr>
          <a:xfrm>
            <a:off x="4182592"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Speech</a:t>
            </a:r>
          </a:p>
        </p:txBody>
      </p:sp>
      <p:sp>
        <p:nvSpPr>
          <p:cNvPr id="7" name="Rectangle 6"/>
          <p:cNvSpPr/>
          <p:nvPr/>
        </p:nvSpPr>
        <p:spPr>
          <a:xfrm>
            <a:off x="6258723"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Vision/Face</a:t>
            </a:r>
          </a:p>
        </p:txBody>
      </p:sp>
      <p:sp>
        <p:nvSpPr>
          <p:cNvPr id="8" name="Rectangle 7"/>
          <p:cNvSpPr/>
          <p:nvPr/>
        </p:nvSpPr>
        <p:spPr>
          <a:xfrm>
            <a:off x="4182592"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Natural Language</a:t>
            </a:r>
          </a:p>
        </p:txBody>
      </p:sp>
      <p:sp>
        <p:nvSpPr>
          <p:cNvPr id="9" name="Rectangle 8"/>
          <p:cNvSpPr/>
          <p:nvPr/>
        </p:nvSpPr>
        <p:spPr>
          <a:xfrm>
            <a:off x="522065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Translation</a:t>
            </a:r>
          </a:p>
        </p:txBody>
      </p:sp>
      <p:sp>
        <p:nvSpPr>
          <p:cNvPr id="10" name="Rectangle 9"/>
          <p:cNvSpPr/>
          <p:nvPr/>
        </p:nvSpPr>
        <p:spPr>
          <a:xfrm>
            <a:off x="5165162" y="4509732"/>
            <a:ext cx="2638864" cy="333617"/>
          </a:xfrm>
          <a:prstGeom prst="rect">
            <a:avLst/>
          </a:prstGeom>
        </p:spPr>
        <p:txBody>
          <a:bodyPr wrap="none">
            <a:spAutoFit/>
          </a:bodyPr>
          <a:lstStyle/>
          <a:p>
            <a:pPr algn="ctr" defTabSz="896215">
              <a:defRPr/>
            </a:pPr>
            <a:r>
              <a:rPr lang="en-US" sz="1568" kern="0" dirty="0">
                <a:solidFill>
                  <a:schemeClr val="tx1">
                    <a:lumMod val="50000"/>
                  </a:schemeClr>
                </a:solidFill>
                <a:cs typeface="Segoe UI Light" panose="020B0502040204020203" pitchFamily="34" charset="0"/>
              </a:rPr>
              <a:t>+ </a:t>
            </a:r>
            <a:r>
              <a:rPr lang="en-US" sz="1568" kern="0">
                <a:solidFill>
                  <a:schemeClr val="tx1">
                    <a:lumMod val="50000"/>
                  </a:schemeClr>
                </a:solidFill>
                <a:cs typeface="Segoe UI Light" panose="020B0502040204020203" pitchFamily="34" charset="0"/>
              </a:rPr>
              <a:t>Microsoft Cognitive </a:t>
            </a:r>
            <a:r>
              <a:rPr lang="en-US" sz="1568" kern="0" dirty="0">
                <a:solidFill>
                  <a:schemeClr val="tx1">
                    <a:lumMod val="50000"/>
                  </a:schemeClr>
                </a:solidFill>
                <a:cs typeface="Segoe UI Light" panose="020B0502040204020203" pitchFamily="34" charset="0"/>
              </a:rPr>
              <a:t>Services</a:t>
            </a:r>
          </a:p>
        </p:txBody>
      </p:sp>
      <p:sp>
        <p:nvSpPr>
          <p:cNvPr id="11" name="Rectangle 10"/>
          <p:cNvSpPr/>
          <p:nvPr/>
        </p:nvSpPr>
        <p:spPr>
          <a:xfrm>
            <a:off x="6258723"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Search</a:t>
            </a:r>
          </a:p>
        </p:txBody>
      </p:sp>
      <p:sp>
        <p:nvSpPr>
          <p:cNvPr id="12" name="Rectangle 11"/>
          <p:cNvSpPr/>
          <p:nvPr/>
        </p:nvSpPr>
        <p:spPr>
          <a:xfrm>
            <a:off x="729678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Emotion</a:t>
            </a:r>
          </a:p>
        </p:txBody>
      </p:sp>
      <p:sp>
        <p:nvSpPr>
          <p:cNvPr id="13" name="Rectangle 12"/>
          <p:cNvSpPr/>
          <p:nvPr/>
        </p:nvSpPr>
        <p:spPr>
          <a:xfrm>
            <a:off x="729678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dirty="0">
                <a:solidFill>
                  <a:schemeClr val="bg1"/>
                </a:solidFill>
                <a:cs typeface="Segoe UI Light" panose="020B0502040204020203" pitchFamily="34" charset="0"/>
              </a:rPr>
              <a:t>Knowledge API</a:t>
            </a:r>
          </a:p>
        </p:txBody>
      </p:sp>
      <p:sp>
        <p:nvSpPr>
          <p:cNvPr id="14" name="Rectangle 13"/>
          <p:cNvSpPr/>
          <p:nvPr/>
        </p:nvSpPr>
        <p:spPr>
          <a:xfrm>
            <a:off x="8264533" y="5283554"/>
            <a:ext cx="434734" cy="514756"/>
          </a:xfrm>
          <a:prstGeom prst="rect">
            <a:avLst/>
          </a:prstGeom>
        </p:spPr>
        <p:txBody>
          <a:bodyPr wrap="none">
            <a:spAutoFit/>
          </a:bodyPr>
          <a:lstStyle/>
          <a:p>
            <a:pPr defTabSz="896215">
              <a:defRPr/>
            </a:pPr>
            <a:r>
              <a:rPr lang="en-US" sz="2745" b="1" kern="0" dirty="0">
                <a:solidFill>
                  <a:schemeClr val="accent1">
                    <a:lumMod val="75000"/>
                  </a:schemeClr>
                </a:solidFill>
                <a:cs typeface="Segoe UI Light" panose="020B0502040204020203" pitchFamily="34" charset="0"/>
              </a:rPr>
              <a:t>…</a:t>
            </a:r>
            <a:endParaRPr lang="en-US" sz="2745" b="1" kern="0" dirty="0">
              <a:solidFill>
                <a:schemeClr val="accent1">
                  <a:lumMod val="75000"/>
                </a:schemeClr>
              </a:solidFill>
            </a:endParaRPr>
          </a:p>
        </p:txBody>
      </p:sp>
      <p:sp>
        <p:nvSpPr>
          <p:cNvPr id="15" name="Rectangle 14"/>
          <p:cNvSpPr/>
          <p:nvPr/>
        </p:nvSpPr>
        <p:spPr>
          <a:xfrm>
            <a:off x="3934113" y="2249858"/>
            <a:ext cx="4805436" cy="131785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568" kern="0" dirty="0">
              <a:solidFill>
                <a:schemeClr val="bg1"/>
              </a:solidFill>
              <a:cs typeface="Segoe UI Light" panose="020B0502040204020203" pitchFamily="34" charset="0"/>
            </a:endParaRPr>
          </a:p>
          <a:p>
            <a:pPr algn="ctr" defTabSz="896215">
              <a:defRPr/>
            </a:pPr>
            <a:r>
              <a:rPr lang="en-US" sz="1568" kern="0" dirty="0">
                <a:solidFill>
                  <a:schemeClr val="bg1"/>
                </a:solidFill>
                <a:cs typeface="Segoe UI Light" panose="020B0502040204020203" pitchFamily="34" charset="0"/>
              </a:rPr>
              <a:t>Message input &lt;&gt; output</a:t>
            </a:r>
          </a:p>
          <a:p>
            <a:pPr algn="ctr" defTabSz="896215">
              <a:defRPr/>
            </a:pPr>
            <a:r>
              <a:rPr lang="pt-BR" sz="1568" kern="0" dirty="0">
                <a:solidFill>
                  <a:schemeClr val="bg1"/>
                </a:solidFill>
                <a:cs typeface="Segoe UI Light" panose="020B0502040204020203" pitchFamily="34" charset="0"/>
              </a:rPr>
              <a:t>S</a:t>
            </a:r>
            <a:r>
              <a:rPr lang="en-US" sz="1568" kern="0" dirty="0" err="1">
                <a:solidFill>
                  <a:schemeClr val="bg1"/>
                </a:solidFill>
                <a:cs typeface="Segoe UI Light" panose="020B0502040204020203" pitchFamily="34" charset="0"/>
              </a:rPr>
              <a:t>tate</a:t>
            </a:r>
            <a:r>
              <a:rPr lang="en-US" sz="1568" kern="0" dirty="0">
                <a:solidFill>
                  <a:schemeClr val="bg1"/>
                </a:solidFill>
                <a:cs typeface="Segoe UI Light" panose="020B0502040204020203" pitchFamily="34" charset="0"/>
              </a:rPr>
              <a:t> Management</a:t>
            </a:r>
          </a:p>
          <a:p>
            <a:pPr defTabSz="896215">
              <a:defRPr/>
            </a:pPr>
            <a:endParaRPr lang="en-US" sz="1765" kern="0" dirty="0">
              <a:solidFill>
                <a:schemeClr val="bg1"/>
              </a:solidFill>
              <a:cs typeface="Segoe UI Light" panose="020B0502040204020203" pitchFamily="34" charset="0"/>
            </a:endParaRPr>
          </a:p>
        </p:txBody>
      </p:sp>
      <p:sp>
        <p:nvSpPr>
          <p:cNvPr id="16" name="TextBox 15"/>
          <p:cNvSpPr txBox="1"/>
          <p:nvPr/>
        </p:nvSpPr>
        <p:spPr>
          <a:xfrm>
            <a:off x="5185440" y="1839797"/>
            <a:ext cx="2310483" cy="331899"/>
          </a:xfrm>
          <a:prstGeom prst="rect">
            <a:avLst/>
          </a:prstGeom>
          <a:noFill/>
        </p:spPr>
        <p:txBody>
          <a:bodyPr wrap="square" rtlCol="0">
            <a:spAutoFit/>
          </a:bodyPr>
          <a:lstStyle/>
          <a:p>
            <a:pPr defTabSz="896215">
              <a:defRPr/>
            </a:pPr>
            <a:r>
              <a:rPr lang="en-US" sz="1568" kern="0" dirty="0">
                <a:solidFill>
                  <a:schemeClr val="tx1">
                    <a:lumMod val="50000"/>
                  </a:schemeClr>
                </a:solidFill>
                <a:cs typeface="Segoe UI Light" panose="020B0502040204020203" pitchFamily="34" charset="0"/>
              </a:rPr>
              <a:t>Bot Connector Service</a:t>
            </a:r>
          </a:p>
        </p:txBody>
      </p:sp>
      <p:sp>
        <p:nvSpPr>
          <p:cNvPr id="17" name="TextBox 16"/>
          <p:cNvSpPr txBox="1"/>
          <p:nvPr/>
        </p:nvSpPr>
        <p:spPr>
          <a:xfrm>
            <a:off x="8870289" y="871822"/>
            <a:ext cx="2707793" cy="333617"/>
          </a:xfrm>
          <a:prstGeom prst="rect">
            <a:avLst/>
          </a:prstGeom>
          <a:noFill/>
        </p:spPr>
        <p:txBody>
          <a:bodyPr wrap="none" rtlCol="0">
            <a:spAutoFit/>
          </a:bodyPr>
          <a:lstStyle/>
          <a:p>
            <a:pPr defTabSz="896215">
              <a:defRPr/>
            </a:pPr>
            <a:r>
              <a:rPr lang="en-US" sz="1568" kern="0" dirty="0">
                <a:solidFill>
                  <a:schemeClr val="tx1">
                    <a:lumMod val="50000"/>
                  </a:schemeClr>
                </a:solidFill>
                <a:cs typeface="Segoe UI Light" panose="020B0502040204020203" pitchFamily="34" charset="0"/>
              </a:rPr>
              <a:t>Conversation Canvas/Channels</a:t>
            </a:r>
          </a:p>
        </p:txBody>
      </p:sp>
      <p:sp>
        <p:nvSpPr>
          <p:cNvPr id="18" name="Rectangle 17"/>
          <p:cNvSpPr/>
          <p:nvPr/>
        </p:nvSpPr>
        <p:spPr>
          <a:xfrm>
            <a:off x="9209623" y="5960082"/>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sp>
        <p:nvSpPr>
          <p:cNvPr id="19" name="Rectangle 18"/>
          <p:cNvSpPr/>
          <p:nvPr/>
        </p:nvSpPr>
        <p:spPr>
          <a:xfrm>
            <a:off x="9285583" y="6039850"/>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sp>
        <p:nvSpPr>
          <p:cNvPr id="20" name="Rectangle 19"/>
          <p:cNvSpPr/>
          <p:nvPr/>
        </p:nvSpPr>
        <p:spPr>
          <a:xfrm>
            <a:off x="9356648" y="6166518"/>
            <a:ext cx="2072271" cy="35857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a:t>
            </a:r>
          </a:p>
        </p:txBody>
      </p:sp>
      <p:cxnSp>
        <p:nvCxnSpPr>
          <p:cNvPr id="21" name="Straight Arrow Connector 20"/>
          <p:cNvCxnSpPr/>
          <p:nvPr/>
        </p:nvCxnSpPr>
        <p:spPr>
          <a:xfrm>
            <a:off x="6543772" y="3760223"/>
            <a:ext cx="0" cy="81274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24229" y="3667092"/>
            <a:ext cx="1122882" cy="1194102"/>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04312" y="3282105"/>
            <a:ext cx="122980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686124" y="3861775"/>
            <a:ext cx="0" cy="1071486"/>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28669" y="4942340"/>
            <a:ext cx="2614865" cy="15827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dirty="0">
                <a:solidFill>
                  <a:schemeClr val="bg1"/>
                </a:solidFill>
                <a:latin typeface="+mj-lt"/>
                <a:ea typeface="Segoe UI" pitchFamily="34" charset="0"/>
                <a:cs typeface="Segoe UI" pitchFamily="34" charset="0"/>
              </a:rPr>
              <a:t>Other services, APIs,</a:t>
            </a:r>
          </a:p>
          <a:p>
            <a:pPr algn="ctr" defTabSz="895515">
              <a:defRPr/>
            </a:pPr>
            <a:r>
              <a:rPr lang="en-US" sz="1765" kern="0" dirty="0">
                <a:solidFill>
                  <a:schemeClr val="bg1"/>
                </a:solidFill>
                <a:latin typeface="+mj-lt"/>
                <a:ea typeface="Segoe UI" pitchFamily="34" charset="0"/>
                <a:cs typeface="Segoe UI" pitchFamily="34" charset="0"/>
              </a:rPr>
              <a:t>Databases, Azure Machine Learning, Azure Search, </a:t>
            </a:r>
            <a:r>
              <a:rPr lang="en-US" sz="1765" kern="0" dirty="0" err="1">
                <a:solidFill>
                  <a:schemeClr val="bg1"/>
                </a:solidFill>
                <a:latin typeface="+mj-lt"/>
                <a:ea typeface="Segoe UI" pitchFamily="34" charset="0"/>
                <a:cs typeface="Segoe UI" pitchFamily="34" charset="0"/>
              </a:rPr>
              <a:t>etc</a:t>
            </a:r>
            <a:r>
              <a:rPr lang="is-IS" sz="1765" kern="0" dirty="0">
                <a:solidFill>
                  <a:schemeClr val="bg1"/>
                </a:solidFill>
                <a:latin typeface="+mj-lt"/>
                <a:ea typeface="Segoe UI" pitchFamily="34" charset="0"/>
                <a:cs typeface="Segoe UI" pitchFamily="34" charset="0"/>
              </a:rPr>
              <a:t>…</a:t>
            </a:r>
            <a:endParaRPr lang="en-US" sz="1765" kern="0" dirty="0">
              <a:solidFill>
                <a:schemeClr val="bg1"/>
              </a:solidFill>
              <a:latin typeface="+mj-lt"/>
              <a:ea typeface="Segoe UI" pitchFamily="34" charset="0"/>
              <a:cs typeface="Segoe UI" pitchFamily="34" charset="0"/>
            </a:endParaRPr>
          </a:p>
        </p:txBody>
      </p:sp>
      <p:sp>
        <p:nvSpPr>
          <p:cNvPr id="27" name="TextBox 26"/>
          <p:cNvSpPr txBox="1"/>
          <p:nvPr/>
        </p:nvSpPr>
        <p:spPr>
          <a:xfrm>
            <a:off x="2748596" y="3296048"/>
            <a:ext cx="1735538" cy="271554"/>
          </a:xfrm>
          <a:prstGeom prst="rect">
            <a:avLst/>
          </a:prstGeom>
          <a:noFill/>
        </p:spPr>
        <p:txBody>
          <a:bodyPr wrap="square" rtlCol="0">
            <a:spAutoFit/>
          </a:bodyPr>
          <a:lstStyle/>
          <a:p>
            <a:pPr defTabSz="896215">
              <a:defRPr/>
            </a:pPr>
            <a:r>
              <a:rPr lang="en-US" sz="1176" kern="0" dirty="0">
                <a:solidFill>
                  <a:schemeClr val="tx1">
                    <a:lumMod val="50000"/>
                  </a:schemeClr>
                </a:solidFill>
                <a:cs typeface="Segoe UI Light" panose="020B0502040204020203" pitchFamily="34" charset="0"/>
              </a:rPr>
              <a:t>API, SDK calls</a:t>
            </a:r>
          </a:p>
        </p:txBody>
      </p:sp>
      <p:cxnSp>
        <p:nvCxnSpPr>
          <p:cNvPr id="28" name="Straight Arrow Connector 27"/>
          <p:cNvCxnSpPr/>
          <p:nvPr/>
        </p:nvCxnSpPr>
        <p:spPr>
          <a:xfrm flipV="1">
            <a:off x="8813020" y="1788520"/>
            <a:ext cx="302137" cy="598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813021" y="2694825"/>
            <a:ext cx="342156" cy="84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831219" y="3110001"/>
            <a:ext cx="296007" cy="3601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806319" y="3518055"/>
            <a:ext cx="348858" cy="1286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209624" y="1376033"/>
            <a:ext cx="2075348" cy="359874"/>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5" name="Group 34"/>
          <p:cNvGrpSpPr/>
          <p:nvPr/>
        </p:nvGrpSpPr>
        <p:grpSpPr>
          <a:xfrm>
            <a:off x="9209623" y="5502073"/>
            <a:ext cx="2072271" cy="358747"/>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8" name="Group 37"/>
          <p:cNvGrpSpPr/>
          <p:nvPr/>
        </p:nvGrpSpPr>
        <p:grpSpPr>
          <a:xfrm>
            <a:off x="9209623" y="1835168"/>
            <a:ext cx="2072271" cy="35857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1" name="Group 40"/>
          <p:cNvGrpSpPr/>
          <p:nvPr/>
        </p:nvGrpSpPr>
        <p:grpSpPr>
          <a:xfrm>
            <a:off x="9209623" y="2292998"/>
            <a:ext cx="2072271" cy="359172"/>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4" name="Group 43"/>
          <p:cNvGrpSpPr/>
          <p:nvPr/>
        </p:nvGrpSpPr>
        <p:grpSpPr>
          <a:xfrm>
            <a:off x="9209623" y="2751431"/>
            <a:ext cx="2072271" cy="35857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GroupMe</a:t>
              </a:r>
              <a:endParaRPr lang="en-US" sz="1765" kern="0" dirty="0">
                <a:solidFill>
                  <a:schemeClr val="tx1"/>
                </a:solidFill>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7" name="Group 46"/>
          <p:cNvGrpSpPr/>
          <p:nvPr/>
        </p:nvGrpSpPr>
        <p:grpSpPr>
          <a:xfrm>
            <a:off x="9209623" y="3209261"/>
            <a:ext cx="2073555" cy="35857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Kik</a:t>
              </a:r>
              <a:endParaRPr lang="en-US" sz="1765" kern="0" dirty="0">
                <a:solidFill>
                  <a:schemeClr val="tx1"/>
                </a:solidFill>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0" name="Group 49"/>
          <p:cNvGrpSpPr/>
          <p:nvPr/>
        </p:nvGrpSpPr>
        <p:grpSpPr>
          <a:xfrm>
            <a:off x="9209623" y="3667092"/>
            <a:ext cx="2072271" cy="3590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3" name="Group 52"/>
          <p:cNvGrpSpPr/>
          <p:nvPr/>
        </p:nvGrpSpPr>
        <p:grpSpPr>
          <a:xfrm>
            <a:off x="9209623" y="4125424"/>
            <a:ext cx="2072271" cy="35857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6" name="Group 55"/>
          <p:cNvGrpSpPr/>
          <p:nvPr/>
        </p:nvGrpSpPr>
        <p:grpSpPr>
          <a:xfrm>
            <a:off x="9209623" y="4583255"/>
            <a:ext cx="2072271" cy="359131"/>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a:solidFill>
                    <a:schemeClr val="tx1"/>
                  </a:solidFill>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59" name="Group 58"/>
          <p:cNvGrpSpPr/>
          <p:nvPr/>
        </p:nvGrpSpPr>
        <p:grpSpPr>
          <a:xfrm>
            <a:off x="9209623" y="5041646"/>
            <a:ext cx="2072271" cy="361166"/>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dirty="0" err="1">
                  <a:solidFill>
                    <a:schemeClr val="tx1"/>
                  </a:solidFill>
                  <a:cs typeface="Segoe UI Light" panose="020B0502040204020203" pitchFamily="34" charset="0"/>
                </a:rPr>
                <a:t>Twilio</a:t>
              </a:r>
              <a:r>
                <a:rPr lang="en-US" sz="1765" kern="0" dirty="0">
                  <a:solidFill>
                    <a:schemeClr val="tx1"/>
                  </a:solidFill>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a:grpFill/>
          </p:spPr>
        </p:pic>
      </p:grpSp>
      <p:sp>
        <p:nvSpPr>
          <p:cNvPr id="62" name="Title 1"/>
          <p:cNvSpPr txBox="1">
            <a:spLocks/>
          </p:cNvSpPr>
          <p:nvPr/>
        </p:nvSpPr>
        <p:spPr>
          <a:xfrm>
            <a:off x="-3772" y="216812"/>
            <a:ext cx="693235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chemeClr val="tx1">
                    <a:lumMod val="50000"/>
                  </a:schemeClr>
                </a:solidFill>
                <a:latin typeface="Segoe UI Light"/>
              </a:rPr>
              <a:t>An x-ray of a typical bot</a:t>
            </a:r>
          </a:p>
        </p:txBody>
      </p:sp>
      <p:sp>
        <p:nvSpPr>
          <p:cNvPr id="63" name="Rectangle 62"/>
          <p:cNvSpPr/>
          <p:nvPr/>
        </p:nvSpPr>
        <p:spPr>
          <a:xfrm>
            <a:off x="632179" y="3867767"/>
            <a:ext cx="2096159" cy="672151"/>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pt-BR" sz="1765" kern="0" dirty="0">
                <a:solidFill>
                  <a:schemeClr val="bg1"/>
                </a:solidFill>
                <a:cs typeface="Segoe UI Light" panose="020B0502040204020203" pitchFamily="34" charset="0"/>
              </a:rPr>
              <a:t>Bot Builder SDK</a:t>
            </a:r>
            <a:endParaRPr lang="en-US" sz="1765" kern="0" dirty="0">
              <a:solidFill>
                <a:schemeClr val="bg1"/>
              </a:solidFill>
              <a:cs typeface="Segoe UI Light" panose="020B0502040204020203" pitchFamily="34" charset="0"/>
            </a:endParaRPr>
          </a:p>
        </p:txBody>
      </p:sp>
      <p:cxnSp>
        <p:nvCxnSpPr>
          <p:cNvPr id="65" name="Straight Arrow Connector 64"/>
          <p:cNvCxnSpPr>
            <a:cxnSpLocks/>
          </p:cNvCxnSpPr>
          <p:nvPr/>
        </p:nvCxnSpPr>
        <p:spPr>
          <a:xfrm flipH="1">
            <a:off x="1682235" y="2081553"/>
            <a:ext cx="753363" cy="77444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40366" y="1486746"/>
            <a:ext cx="2841276" cy="615516"/>
          </a:xfrm>
          <a:prstGeom prst="rect">
            <a:avLst/>
          </a:prstGeom>
          <a:noFill/>
        </p:spPr>
        <p:txBody>
          <a:bodyPr wrap="none" lIns="179285" tIns="143428" rIns="179285" bIns="143428" rtlCol="0">
            <a:spAutoFit/>
          </a:bodyPr>
          <a:lstStyle/>
          <a:p>
            <a:pPr>
              <a:lnSpc>
                <a:spcPct val="90000"/>
              </a:lnSpc>
              <a:spcAft>
                <a:spcPts val="588"/>
              </a:spcAft>
            </a:pPr>
            <a:r>
              <a:rPr lang="pt-BR" sz="2353" dirty="0">
                <a:solidFill>
                  <a:srgbClr val="FF0000"/>
                </a:solidFill>
              </a:rPr>
              <a:t>Your code goes here</a:t>
            </a:r>
            <a:endParaRPr lang="en-US" sz="2353" dirty="0" err="1">
              <a:solidFill>
                <a:srgbClr val="FF0000"/>
              </a:solidFill>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35945" y="3559006"/>
              <a:ext cx="176" cy="176"/>
            </p14:xfrm>
          </p:contentPart>
        </mc:Choice>
        <mc:Fallback xmlns="">
          <p:pic>
            <p:nvPicPr>
              <p:cNvPr id="2" name="Ink 1"/>
              <p:cNvPicPr/>
              <p:nvPr/>
            </p:nvPicPr>
            <p:blipFill/>
            <p:spPr/>
          </p:pic>
        </mc:Fallback>
      </mc:AlternateContent>
      <p:cxnSp>
        <p:nvCxnSpPr>
          <p:cNvPr id="69" name="Straight Arrow Connector 68"/>
          <p:cNvCxnSpPr>
            <a:cxnSpLocks/>
          </p:cNvCxnSpPr>
          <p:nvPr/>
        </p:nvCxnSpPr>
        <p:spPr>
          <a:xfrm>
            <a:off x="2781890" y="3760224"/>
            <a:ext cx="162914" cy="1185113"/>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8643" y="2420522"/>
            <a:ext cx="2679937" cy="2502519"/>
          </a:xfrm>
          <a:prstGeom prst="rect">
            <a:avLst/>
          </a:prstGeom>
        </p:spPr>
      </p:pic>
      <p:sp>
        <p:nvSpPr>
          <p:cNvPr id="5" name="Rectangle 4"/>
          <p:cNvSpPr/>
          <p:nvPr/>
        </p:nvSpPr>
        <p:spPr bwMode="auto">
          <a:xfrm>
            <a:off x="3887620" y="2476548"/>
            <a:ext cx="4407422" cy="341762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278991" y="1654826"/>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7" name="TextBox 6"/>
          <p:cNvSpPr txBox="1"/>
          <p:nvPr/>
        </p:nvSpPr>
        <p:spPr>
          <a:xfrm>
            <a:off x="5367344" y="1654826"/>
            <a:ext cx="13623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Channel</a:t>
            </a:r>
          </a:p>
        </p:txBody>
      </p:sp>
      <p:sp>
        <p:nvSpPr>
          <p:cNvPr id="8" name="TextBox 7"/>
          <p:cNvSpPr txBox="1"/>
          <p:nvPr/>
        </p:nvSpPr>
        <p:spPr>
          <a:xfrm>
            <a:off x="10016720" y="1654514"/>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sp>
        <p:nvSpPr>
          <p:cNvPr id="10" name="Title 6"/>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Bot Communication</a:t>
            </a:r>
          </a:p>
        </p:txBody>
      </p:sp>
      <p:pic>
        <p:nvPicPr>
          <p:cNvPr id="11" name="Picture 10"/>
          <p:cNvPicPr>
            <a:picLocks noChangeAspect="1"/>
          </p:cNvPicPr>
          <p:nvPr/>
        </p:nvPicPr>
        <p:blipFill>
          <a:blip r:embed="rId3"/>
          <a:stretch>
            <a:fillRect/>
          </a:stretch>
        </p:blipFill>
        <p:spPr>
          <a:xfrm>
            <a:off x="4138265" y="2635482"/>
            <a:ext cx="880076" cy="880076"/>
          </a:xfrm>
          <a:prstGeom prst="rect">
            <a:avLst/>
          </a:prstGeom>
        </p:spPr>
      </p:pic>
      <p:pic>
        <p:nvPicPr>
          <p:cNvPr id="12" name="Picture 11"/>
          <p:cNvPicPr>
            <a:picLocks noChangeAspect="1"/>
          </p:cNvPicPr>
          <p:nvPr/>
        </p:nvPicPr>
        <p:blipFill>
          <a:blip r:embed="rId4"/>
          <a:stretch>
            <a:fillRect/>
          </a:stretch>
        </p:blipFill>
        <p:spPr>
          <a:xfrm>
            <a:off x="4218741" y="3734858"/>
            <a:ext cx="927676" cy="932314"/>
          </a:xfrm>
          <a:prstGeom prst="rect">
            <a:avLst/>
          </a:prstGeom>
        </p:spPr>
      </p:pic>
      <p:pic>
        <p:nvPicPr>
          <p:cNvPr id="14" name="Picture 13"/>
          <p:cNvPicPr>
            <a:picLocks noChangeAspect="1"/>
          </p:cNvPicPr>
          <p:nvPr/>
        </p:nvPicPr>
        <p:blipFill>
          <a:blip r:embed="rId5"/>
          <a:stretch>
            <a:fillRect/>
          </a:stretch>
        </p:blipFill>
        <p:spPr>
          <a:xfrm>
            <a:off x="6861445" y="3725630"/>
            <a:ext cx="1311956" cy="1119176"/>
          </a:xfrm>
          <a:prstGeom prst="rect">
            <a:avLst/>
          </a:prstGeom>
        </p:spPr>
      </p:pic>
      <p:pic>
        <p:nvPicPr>
          <p:cNvPr id="15" name="Picture 14"/>
          <p:cNvPicPr>
            <a:picLocks noChangeAspect="1"/>
          </p:cNvPicPr>
          <p:nvPr/>
        </p:nvPicPr>
        <p:blipFill>
          <a:blip r:embed="rId6"/>
          <a:stretch>
            <a:fillRect/>
          </a:stretch>
        </p:blipFill>
        <p:spPr>
          <a:xfrm>
            <a:off x="5365616" y="2446397"/>
            <a:ext cx="1400664" cy="1400664"/>
          </a:xfrm>
          <a:prstGeom prst="rect">
            <a:avLst/>
          </a:prstGeom>
        </p:spPr>
      </p:pic>
      <p:pic>
        <p:nvPicPr>
          <p:cNvPr id="17" name="Picture 16"/>
          <p:cNvPicPr>
            <a:picLocks noChangeAspect="1"/>
          </p:cNvPicPr>
          <p:nvPr/>
        </p:nvPicPr>
        <p:blipFill>
          <a:blip r:embed="rId7"/>
          <a:stretch>
            <a:fillRect/>
          </a:stretch>
        </p:blipFill>
        <p:spPr>
          <a:xfrm>
            <a:off x="7027252" y="2661930"/>
            <a:ext cx="980342" cy="1017688"/>
          </a:xfrm>
          <a:prstGeom prst="rect">
            <a:avLst/>
          </a:prstGeom>
        </p:spPr>
      </p:pic>
      <p:cxnSp>
        <p:nvCxnSpPr>
          <p:cNvPr id="18" name="Straight Connector 17"/>
          <p:cNvCxnSpPr>
            <a:cxnSpLocks/>
          </p:cNvCxnSpPr>
          <p:nvPr/>
        </p:nvCxnSpPr>
        <p:spPr>
          <a:xfrm>
            <a:off x="3174726" y="3774808"/>
            <a:ext cx="722237" cy="6537"/>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365553" y="3768271"/>
            <a:ext cx="722237" cy="6537"/>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531065" y="3960181"/>
            <a:ext cx="1120531" cy="560266"/>
          </a:xfrm>
          <a:prstGeom prst="rect">
            <a:avLst/>
          </a:prstGeom>
        </p:spPr>
      </p:pic>
      <p:pic>
        <p:nvPicPr>
          <p:cNvPr id="2" name="Picture 1"/>
          <p:cNvPicPr>
            <a:picLocks noChangeAspect="1"/>
          </p:cNvPicPr>
          <p:nvPr/>
        </p:nvPicPr>
        <p:blipFill>
          <a:blip r:embed="rId9"/>
          <a:stretch>
            <a:fillRect/>
          </a:stretch>
        </p:blipFill>
        <p:spPr>
          <a:xfrm>
            <a:off x="4022511" y="4817118"/>
            <a:ext cx="699276" cy="708601"/>
          </a:xfrm>
          <a:prstGeom prst="rect">
            <a:avLst/>
          </a:prstGeom>
        </p:spPr>
      </p:pic>
      <p:pic>
        <p:nvPicPr>
          <p:cNvPr id="9" name="Picture 8"/>
          <p:cNvPicPr>
            <a:picLocks noChangeAspect="1"/>
          </p:cNvPicPr>
          <p:nvPr/>
        </p:nvPicPr>
        <p:blipFill>
          <a:blip r:embed="rId10"/>
          <a:stretch>
            <a:fillRect/>
          </a:stretch>
        </p:blipFill>
        <p:spPr>
          <a:xfrm>
            <a:off x="7392111" y="4817118"/>
            <a:ext cx="709675" cy="681661"/>
          </a:xfrm>
          <a:prstGeom prst="rect">
            <a:avLst/>
          </a:prstGeom>
        </p:spPr>
      </p:pic>
      <p:pic>
        <p:nvPicPr>
          <p:cNvPr id="13" name="Picture 12"/>
          <p:cNvPicPr>
            <a:picLocks noChangeAspect="1"/>
          </p:cNvPicPr>
          <p:nvPr/>
        </p:nvPicPr>
        <p:blipFill>
          <a:blip r:embed="rId11"/>
          <a:stretch>
            <a:fillRect/>
          </a:stretch>
        </p:blipFill>
        <p:spPr>
          <a:xfrm>
            <a:off x="4865411" y="4817119"/>
            <a:ext cx="690999" cy="686331"/>
          </a:xfrm>
          <a:prstGeom prst="rect">
            <a:avLst/>
          </a:prstGeom>
        </p:spPr>
      </p:pic>
      <p:pic>
        <p:nvPicPr>
          <p:cNvPr id="16" name="Picture 15"/>
          <p:cNvPicPr>
            <a:picLocks noChangeAspect="1"/>
          </p:cNvPicPr>
          <p:nvPr/>
        </p:nvPicPr>
        <p:blipFill>
          <a:blip r:embed="rId12"/>
          <a:stretch>
            <a:fillRect/>
          </a:stretch>
        </p:blipFill>
        <p:spPr>
          <a:xfrm>
            <a:off x="6484652" y="4817119"/>
            <a:ext cx="749290" cy="697014"/>
          </a:xfrm>
          <a:prstGeom prst="rect">
            <a:avLst/>
          </a:prstGeom>
        </p:spPr>
      </p:pic>
      <p:pic>
        <p:nvPicPr>
          <p:cNvPr id="19" name="Picture 18"/>
          <p:cNvPicPr>
            <a:picLocks noChangeAspect="1"/>
          </p:cNvPicPr>
          <p:nvPr/>
        </p:nvPicPr>
        <p:blipFill>
          <a:blip r:embed="rId13"/>
          <a:stretch>
            <a:fillRect/>
          </a:stretch>
        </p:blipFill>
        <p:spPr>
          <a:xfrm>
            <a:off x="5665199" y="4773638"/>
            <a:ext cx="771617" cy="731430"/>
          </a:xfrm>
          <a:prstGeom prst="rect">
            <a:avLst/>
          </a:prstGeom>
        </p:spPr>
      </p:pic>
      <p:pic>
        <p:nvPicPr>
          <p:cNvPr id="22" name="Picture 21"/>
          <p:cNvPicPr>
            <a:picLocks noChangeAspect="1"/>
          </p:cNvPicPr>
          <p:nvPr/>
        </p:nvPicPr>
        <p:blipFill>
          <a:blip r:embed="rId14"/>
          <a:stretch>
            <a:fillRect/>
          </a:stretch>
        </p:blipFill>
        <p:spPr>
          <a:xfrm>
            <a:off x="9143970" y="2274590"/>
            <a:ext cx="2836215" cy="2648452"/>
          </a:xfrm>
          <a:prstGeom prst="rect">
            <a:avLst/>
          </a:prstGeom>
        </p:spPr>
      </p:pic>
      <p:pic>
        <p:nvPicPr>
          <p:cNvPr id="25" name="Graphic 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33436" y="4350019"/>
            <a:ext cx="635311" cy="573023"/>
          </a:xfrm>
          <a:prstGeom prst="rect">
            <a:avLst/>
          </a:prstGeom>
        </p:spPr>
      </p:pic>
    </p:spTree>
    <p:extLst>
      <p:ext uri="{BB962C8B-B14F-4D97-AF65-F5344CB8AC3E}">
        <p14:creationId xmlns:p14="http://schemas.microsoft.com/office/powerpoint/2010/main" val="1253848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487"/>
            <a:ext cx="12190271" cy="68570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562511" y="548985"/>
            <a:ext cx="3339472" cy="5760028"/>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513610" y="366216"/>
            <a:ext cx="3437272" cy="6386163"/>
          </a:xfrm>
          <a:prstGeom prst="rect">
            <a:avLst/>
          </a:prstGeom>
        </p:spPr>
      </p:pic>
    </p:spTree>
    <p:extLst>
      <p:ext uri="{BB962C8B-B14F-4D97-AF65-F5344CB8AC3E}">
        <p14:creationId xmlns:p14="http://schemas.microsoft.com/office/powerpoint/2010/main" val="4004949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71598" y="2906085"/>
            <a:ext cx="1792850" cy="1680797"/>
          </a:xfrm>
          <a:prstGeom prst="rect">
            <a:avLst/>
          </a:prstGeom>
        </p:spPr>
      </p:pic>
      <p:pic>
        <p:nvPicPr>
          <p:cNvPr id="3" name="Picture 2"/>
          <p:cNvPicPr>
            <a:picLocks noChangeAspect="1"/>
          </p:cNvPicPr>
          <p:nvPr/>
        </p:nvPicPr>
        <p:blipFill>
          <a:blip r:embed="rId3"/>
          <a:stretch>
            <a:fillRect/>
          </a:stretch>
        </p:blipFill>
        <p:spPr>
          <a:xfrm>
            <a:off x="3686858" y="3417483"/>
            <a:ext cx="915100" cy="840398"/>
          </a:xfrm>
          <a:prstGeom prst="rect">
            <a:avLst/>
          </a:prstGeom>
        </p:spPr>
      </p:pic>
      <p:pic>
        <p:nvPicPr>
          <p:cNvPr id="4" name="Picture 3"/>
          <p:cNvPicPr>
            <a:picLocks noChangeAspect="1"/>
          </p:cNvPicPr>
          <p:nvPr/>
        </p:nvPicPr>
        <p:blipFill>
          <a:blip r:embed="rId3"/>
          <a:stretch>
            <a:fillRect/>
          </a:stretch>
        </p:blipFill>
        <p:spPr>
          <a:xfrm>
            <a:off x="7363602" y="3417483"/>
            <a:ext cx="915100" cy="840398"/>
          </a:xfrm>
          <a:prstGeom prst="rect">
            <a:avLst/>
          </a:prstGeom>
        </p:spPr>
      </p:pic>
      <p:pic>
        <p:nvPicPr>
          <p:cNvPr id="5" name="Picture 4"/>
          <p:cNvPicPr>
            <a:picLocks noChangeAspect="1"/>
          </p:cNvPicPr>
          <p:nvPr/>
        </p:nvPicPr>
        <p:blipFill>
          <a:blip r:embed="rId4"/>
          <a:stretch>
            <a:fillRect/>
          </a:stretch>
        </p:blipFill>
        <p:spPr>
          <a:xfrm>
            <a:off x="5451696" y="2233767"/>
            <a:ext cx="943114" cy="2353115"/>
          </a:xfrm>
          <a:prstGeom prst="rect">
            <a:avLst/>
          </a:prstGeom>
        </p:spPr>
      </p:pic>
      <p:sp>
        <p:nvSpPr>
          <p:cNvPr id="7" name="Title 6"/>
          <p:cNvSpPr>
            <a:spLocks noGrp="1"/>
          </p:cNvSpPr>
          <p:nvPr>
            <p:ph type="title" idx="4294967295"/>
          </p:nvPr>
        </p:nvSpPr>
        <p:spPr>
          <a:xfrm>
            <a:off x="536923" y="289958"/>
            <a:ext cx="11655078" cy="899537"/>
          </a:xfrm>
        </p:spPr>
        <p:txBody>
          <a:bodyPr/>
          <a:lstStyle/>
          <a:p>
            <a:r>
              <a:rPr lang="en-US" dirty="0"/>
              <a:t>Connector Service</a:t>
            </a:r>
          </a:p>
        </p:txBody>
      </p:sp>
      <p:cxnSp>
        <p:nvCxnSpPr>
          <p:cNvPr id="9" name="Straight Connector 8"/>
          <p:cNvCxnSpPr>
            <a:cxnSpLocks/>
          </p:cNvCxnSpPr>
          <p:nvPr/>
        </p:nvCxnSpPr>
        <p:spPr>
          <a:xfrm>
            <a:off x="3107917" y="3837682"/>
            <a:ext cx="450548"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452556" y="3830524"/>
            <a:ext cx="1186362"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317774" y="3830524"/>
            <a:ext cx="1048163"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260027" y="3830524"/>
            <a:ext cx="1048163" cy="715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672267" y="2235413"/>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sp>
        <p:nvSpPr>
          <p:cNvPr id="18" name="TextBox 17"/>
          <p:cNvSpPr txBox="1"/>
          <p:nvPr/>
        </p:nvSpPr>
        <p:spPr>
          <a:xfrm>
            <a:off x="3202857" y="2372030"/>
            <a:ext cx="1570736"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Activity JSON</a:t>
            </a:r>
          </a:p>
        </p:txBody>
      </p:sp>
      <p:sp>
        <p:nvSpPr>
          <p:cNvPr id="19" name="TextBox 18"/>
          <p:cNvSpPr txBox="1"/>
          <p:nvPr/>
        </p:nvSpPr>
        <p:spPr>
          <a:xfrm>
            <a:off x="4532042" y="1417402"/>
            <a:ext cx="2626794" cy="615516"/>
          </a:xfrm>
          <a:prstGeom prst="rect">
            <a:avLst/>
          </a:prstGeom>
          <a:noFill/>
        </p:spPr>
        <p:txBody>
          <a:bodyPr wrap="non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Connector Service</a:t>
            </a:r>
          </a:p>
        </p:txBody>
      </p:sp>
      <p:sp>
        <p:nvSpPr>
          <p:cNvPr id="21" name="TextBox 20"/>
          <p:cNvSpPr txBox="1"/>
          <p:nvPr/>
        </p:nvSpPr>
        <p:spPr>
          <a:xfrm>
            <a:off x="9606997" y="2153064"/>
            <a:ext cx="13623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Channel</a:t>
            </a:r>
          </a:p>
        </p:txBody>
      </p:sp>
      <p:sp>
        <p:nvSpPr>
          <p:cNvPr id="22" name="TextBox 21"/>
          <p:cNvSpPr txBox="1"/>
          <p:nvPr/>
        </p:nvSpPr>
        <p:spPr>
          <a:xfrm>
            <a:off x="6971446" y="2372030"/>
            <a:ext cx="1633253"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5"/>
          <a:stretch>
            <a:fillRect/>
          </a:stretch>
        </p:blipFill>
        <p:spPr>
          <a:xfrm>
            <a:off x="947969" y="2862633"/>
            <a:ext cx="2159949" cy="2016956"/>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44394" y="4499213"/>
            <a:ext cx="358570" cy="323415"/>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26851684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7670998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Dialogs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1451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Dialogs</a:t>
            </a:r>
          </a:p>
        </p:txBody>
      </p:sp>
      <p:sp>
        <p:nvSpPr>
          <p:cNvPr id="5" name="Rectangle: Rounded Corners 4"/>
          <p:cNvSpPr/>
          <p:nvPr/>
        </p:nvSpPr>
        <p:spPr bwMode="auto">
          <a:xfrm>
            <a:off x="3173282" y="1934958"/>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Hi</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4975469" y="2980787"/>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8" y="1469619"/>
            <a:ext cx="814661"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3"/>
          <a:stretch>
            <a:fillRect/>
          </a:stretch>
        </p:blipFill>
        <p:spPr>
          <a:xfrm>
            <a:off x="9084083" y="2420522"/>
            <a:ext cx="2679937" cy="2502519"/>
          </a:xfrm>
          <a:prstGeom prst="rect">
            <a:avLst/>
          </a:prstGeom>
        </p:spPr>
      </p:pic>
    </p:spTree>
    <p:extLst>
      <p:ext uri="{BB962C8B-B14F-4D97-AF65-F5344CB8AC3E}">
        <p14:creationId xmlns:p14="http://schemas.microsoft.com/office/powerpoint/2010/main" val="398465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495"/>
            <a:ext cx="11653523" cy="5238483"/>
          </a:xfrm>
        </p:spPr>
        <p:txBody>
          <a:bodyPr/>
          <a:lstStyle/>
          <a:p>
            <a:r>
              <a:rPr lang="en-US" dirty="0"/>
              <a:t>Installs</a:t>
            </a:r>
          </a:p>
          <a:p>
            <a:pPr lvl="1"/>
            <a:r>
              <a:rPr lang="en-US" dirty="0" err="1"/>
              <a:t>Ngrok</a:t>
            </a:r>
            <a:r>
              <a:rPr lang="en-US" dirty="0"/>
              <a:t> </a:t>
            </a:r>
          </a:p>
          <a:p>
            <a:pPr lvl="1"/>
            <a:r>
              <a:rPr lang="en-US" dirty="0"/>
              <a:t>GIT (not necessary but helpful)</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36923" y="289958"/>
            <a:ext cx="11655078" cy="899537"/>
          </a:xfrm>
        </p:spPr>
        <p:txBody>
          <a:bodyPr/>
          <a:lstStyle/>
          <a:p>
            <a:r>
              <a:rPr lang="en-US" dirty="0"/>
              <a:t>Technology Needed today Node</a:t>
            </a:r>
          </a:p>
        </p:txBody>
      </p:sp>
      <p:pic>
        <p:nvPicPr>
          <p:cNvPr id="4" name="Picture 3"/>
          <p:cNvPicPr>
            <a:picLocks noChangeAspect="1"/>
          </p:cNvPicPr>
          <p:nvPr/>
        </p:nvPicPr>
        <p:blipFill>
          <a:blip r:embed="rId2"/>
          <a:stretch>
            <a:fillRect/>
          </a:stretch>
        </p:blipFill>
        <p:spPr>
          <a:xfrm>
            <a:off x="9009381" y="4026617"/>
            <a:ext cx="2679937" cy="2502519"/>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55415" y="1860256"/>
            <a:ext cx="3361593" cy="597617"/>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153746" y="2831383"/>
            <a:ext cx="336159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377852" y="3802510"/>
            <a:ext cx="2913381" cy="216636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05682" y="6114567"/>
            <a:ext cx="3361593" cy="5976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187658" y="6118274"/>
            <a:ext cx="3361593" cy="5976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099439" y="4885691"/>
            <a:ext cx="0" cy="12288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099439" y="4885690"/>
            <a:ext cx="2278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80508" y="4885690"/>
            <a:ext cx="0" cy="1232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291233" y="4874512"/>
            <a:ext cx="268927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21392" y="4176021"/>
            <a:ext cx="7163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No</a:t>
            </a:r>
          </a:p>
        </p:txBody>
      </p:sp>
      <p:sp>
        <p:nvSpPr>
          <p:cNvPr id="18" name="TextBox 17"/>
          <p:cNvSpPr txBox="1"/>
          <p:nvPr/>
        </p:nvSpPr>
        <p:spPr>
          <a:xfrm>
            <a:off x="8189326" y="4400127"/>
            <a:ext cx="757180"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834543" y="3429000"/>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834543" y="2457873"/>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739063" y="108467"/>
            <a:ext cx="3895988" cy="832691"/>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rgbClr val="0078D7"/>
                </a:solidFill>
              </a:rPr>
              <a:t>Dialogs = Routing</a:t>
            </a:r>
          </a:p>
        </p:txBody>
      </p:sp>
      <p:sp>
        <p:nvSpPr>
          <p:cNvPr id="20" name="Rectangle 19"/>
          <p:cNvSpPr/>
          <p:nvPr/>
        </p:nvSpPr>
        <p:spPr bwMode="auto">
          <a:xfrm>
            <a:off x="4153746" y="963832"/>
            <a:ext cx="336159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832874" y="1561448"/>
            <a:ext cx="3337"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42749" y="1113236"/>
            <a:ext cx="11280012" cy="4930336"/>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nvPr>
        </p:nvGraphicFramePr>
        <p:xfrm>
          <a:off x="2032001" y="1262640"/>
          <a:ext cx="8128000" cy="4631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Dialog Chain</a:t>
            </a:r>
          </a:p>
        </p:txBody>
      </p:sp>
      <p:sp>
        <p:nvSpPr>
          <p:cNvPr id="4" name="TextBox 3"/>
          <p:cNvSpPr txBox="1"/>
          <p:nvPr/>
        </p:nvSpPr>
        <p:spPr>
          <a:xfrm>
            <a:off x="536922" y="6069119"/>
            <a:ext cx="367137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 Chaining or Context.Call</a:t>
            </a:r>
          </a:p>
        </p:txBody>
      </p:sp>
      <p:sp>
        <p:nvSpPr>
          <p:cNvPr id="5" name="TextBox 4"/>
          <p:cNvSpPr txBox="1"/>
          <p:nvPr/>
        </p:nvSpPr>
        <p:spPr>
          <a:xfrm>
            <a:off x="6095725" y="6069119"/>
            <a:ext cx="5345359"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node beginDialog/</a:t>
            </a:r>
            <a:r>
              <a:rPr lang="en-US" sz="2353" dirty="0" err="1">
                <a:gradFill>
                  <a:gsLst>
                    <a:gs pos="2917">
                      <a:schemeClr val="tx1"/>
                    </a:gs>
                    <a:gs pos="30000">
                      <a:schemeClr val="tx1"/>
                    </a:gs>
                  </a:gsLst>
                  <a:lin ang="5400000" scaled="0"/>
                </a:gradFill>
              </a:rPr>
              <a:t>endDialog</a:t>
            </a:r>
            <a:r>
              <a:rPr lang="en-US" sz="2353" dirty="0">
                <a:gradFill>
                  <a:gsLst>
                    <a:gs pos="2917">
                      <a:schemeClr val="tx1"/>
                    </a:gs>
                    <a:gs pos="30000">
                      <a:schemeClr val="tx1"/>
                    </a:gs>
                  </a:gsLst>
                  <a:lin ang="5400000" scaled="0"/>
                </a:gradFill>
              </a:rPr>
              <a:t> or waterfall</a:t>
            </a:r>
          </a:p>
        </p:txBody>
      </p:sp>
      <p:sp>
        <p:nvSpPr>
          <p:cNvPr id="8" name="TextBox 7"/>
          <p:cNvSpPr txBox="1"/>
          <p:nvPr/>
        </p:nvSpPr>
        <p:spPr>
          <a:xfrm>
            <a:off x="914206" y="1262640"/>
            <a:ext cx="3034983" cy="832691"/>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6"/>
            <a:ext cx="11653523" cy="3887241"/>
          </a:xfrm>
        </p:spPr>
        <p:txBody>
          <a:bodyPr/>
          <a:lstStyle/>
          <a:p>
            <a:r>
              <a:rPr lang="en-US" sz="2745" b="1" dirty="0" err="1"/>
              <a:t>userData</a:t>
            </a:r>
            <a:endParaRPr lang="en-US" sz="2745" b="1" dirty="0"/>
          </a:p>
          <a:p>
            <a:pPr lvl="1"/>
            <a:r>
              <a:rPr lang="en-US" sz="1569" dirty="0"/>
              <a:t> stores information globally for the user across all conversations.</a:t>
            </a:r>
          </a:p>
          <a:p>
            <a:r>
              <a:rPr lang="en-US" sz="2745" b="1" dirty="0" err="1"/>
              <a:t>conversationData</a:t>
            </a:r>
            <a:r>
              <a:rPr lang="en-US" sz="2745" dirty="0"/>
              <a:t> </a:t>
            </a:r>
          </a:p>
          <a:p>
            <a:pPr lvl="1"/>
            <a:r>
              <a:rPr lang="en-US" sz="1569" dirty="0"/>
              <a:t>stores information globally for a single conversation. This data is visible to everyone within the conversation so care should be used to what’s stored there. It’s disabled by default and needs to be enabled using the bots </a:t>
            </a:r>
            <a:r>
              <a:rPr lang="en-US" sz="1569" dirty="0" err="1">
                <a:hlinkClick r:id="rId2"/>
              </a:rPr>
              <a:t>persistConversationData</a:t>
            </a:r>
            <a:r>
              <a:rPr lang="en-US" sz="1569" dirty="0"/>
              <a:t> setting.</a:t>
            </a:r>
          </a:p>
          <a:p>
            <a:r>
              <a:rPr lang="en-US" sz="2745" b="1" dirty="0" err="1"/>
              <a:t>privateConversationData</a:t>
            </a:r>
            <a:r>
              <a:rPr lang="en-US" sz="2745" dirty="0"/>
              <a:t> </a:t>
            </a:r>
          </a:p>
          <a:p>
            <a:pPr lvl="1"/>
            <a:r>
              <a:rPr lang="en-US" sz="1569" dirty="0"/>
              <a:t>stores information globally for a single conversation but its private data for the current user. This data spans all dialogs so it’s useful for storing temporary state that you want cleaned up when the conversation ends.</a:t>
            </a:r>
          </a:p>
          <a:p>
            <a:r>
              <a:rPr lang="en-US" sz="2745" b="1" dirty="0" err="1"/>
              <a:t>dialogData</a:t>
            </a:r>
            <a:r>
              <a:rPr lang="en-US" sz="2745" dirty="0"/>
              <a:t> </a:t>
            </a:r>
          </a:p>
          <a:p>
            <a:pPr lvl="1"/>
            <a:r>
              <a:rPr lang="en-US" sz="1569"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Dialogs are for bots like screens are for apps</a:t>
            </a:r>
          </a:p>
        </p:txBody>
      </p:sp>
      <p:sp>
        <p:nvSpPr>
          <p:cNvPr id="6" name="TextBox 5"/>
          <p:cNvSpPr txBox="1"/>
          <p:nvPr/>
        </p:nvSpPr>
        <p:spPr>
          <a:xfrm>
            <a:off x="276533" y="1163310"/>
            <a:ext cx="11337808" cy="4963398"/>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1961" b="1" kern="0" dirty="0">
                <a:solidFill>
                  <a:srgbClr val="353535"/>
                </a:solidFill>
                <a:latin typeface="Segoe UI Light"/>
              </a:rPr>
              <a:t>They separate concerns and organize flows, exactly the same way:</a:t>
            </a: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pt-BR" sz="1961" b="1" kern="0" dirty="0">
              <a:solidFill>
                <a:srgbClr val="353535"/>
              </a:solidFill>
              <a:latin typeface="Segoe UI Light"/>
            </a:endParaRPr>
          </a:p>
          <a:p>
            <a:pPr marL="0" lvl="1" defTabSz="896386">
              <a:lnSpc>
                <a:spcPct val="90000"/>
              </a:lnSpc>
              <a:spcAft>
                <a:spcPts val="588"/>
              </a:spcAft>
              <a:defRPr/>
            </a:pPr>
            <a:endParaRPr lang="pt-BR"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961"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568" b="1" kern="0" dirty="0">
              <a:solidFill>
                <a:srgbClr val="353535"/>
              </a:solidFill>
              <a:latin typeface="Segoe UI Light"/>
            </a:endParaRPr>
          </a:p>
          <a:p>
            <a:pPr marL="336145" lvl="1" indent="-336145" defTabSz="896386">
              <a:lnSpc>
                <a:spcPct val="90000"/>
              </a:lnSpc>
              <a:spcAft>
                <a:spcPts val="588"/>
              </a:spcAft>
              <a:buFont typeface="Arial" panose="020B0604020202020204" pitchFamily="34" charset="0"/>
              <a:buChar char="•"/>
              <a:defRPr/>
            </a:pPr>
            <a:endParaRPr lang="en-US" sz="1568" b="1" kern="0" dirty="0">
              <a:solidFill>
                <a:srgbClr val="353535"/>
              </a:solidFill>
              <a:latin typeface="Segoe UI Light"/>
            </a:endParaRPr>
          </a:p>
        </p:txBody>
      </p:sp>
      <p:pic>
        <p:nvPicPr>
          <p:cNvPr id="2" name="Picture 1"/>
          <p:cNvPicPr>
            <a:picLocks noChangeAspect="1"/>
          </p:cNvPicPr>
          <p:nvPr/>
        </p:nvPicPr>
        <p:blipFill>
          <a:blip r:embed="rId3"/>
          <a:stretch>
            <a:fillRect/>
          </a:stretch>
        </p:blipFill>
        <p:spPr>
          <a:xfrm>
            <a:off x="1360326" y="1825654"/>
            <a:ext cx="8365778" cy="3695004"/>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Dialogs are serialized into stacks</a:t>
            </a:r>
          </a:p>
        </p:txBody>
      </p:sp>
      <p:sp>
        <p:nvSpPr>
          <p:cNvPr id="6" name="TextBox 5"/>
          <p:cNvSpPr txBox="1"/>
          <p:nvPr/>
        </p:nvSpPr>
        <p:spPr>
          <a:xfrm>
            <a:off x="3182620" y="1934959"/>
            <a:ext cx="8424428" cy="908196"/>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This is how we know how to navigate “back”</a:t>
            </a:r>
          </a:p>
          <a:p>
            <a:pPr marL="336145" lvl="1" indent="-336145" defTabSz="896386">
              <a:lnSpc>
                <a:spcPct val="90000"/>
              </a:lnSpc>
              <a:spcAft>
                <a:spcPts val="588"/>
              </a:spcAft>
              <a:buFont typeface="Arial" panose="020B0604020202020204" pitchFamily="34" charset="0"/>
              <a:buChar char="•"/>
              <a:defRPr/>
            </a:pPr>
            <a:r>
              <a:rPr lang="pt-BR" sz="1961" b="1" kern="0" dirty="0">
                <a:solidFill>
                  <a:srgbClr val="353535"/>
                </a:solidFill>
                <a:latin typeface="Segoe UI Light"/>
              </a:rPr>
              <a:t>Users won’t necessarily think that way</a:t>
            </a:r>
            <a:endParaRPr lang="en-US" sz="1568" b="1" kern="0" dirty="0">
              <a:solidFill>
                <a:srgbClr val="353535"/>
              </a:solidFill>
              <a:latin typeface="Segoe UI Light"/>
            </a:endParaRPr>
          </a:p>
        </p:txBody>
      </p:sp>
      <p:sp>
        <p:nvSpPr>
          <p:cNvPr id="5" name="Rectangle 4"/>
          <p:cNvSpPr/>
          <p:nvPr/>
        </p:nvSpPr>
        <p:spPr bwMode="auto">
          <a:xfrm>
            <a:off x="396326" y="5122076"/>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Root Dialog</a:t>
            </a:r>
          </a:p>
        </p:txBody>
      </p:sp>
      <p:sp>
        <p:nvSpPr>
          <p:cNvPr id="7" name="Rectangle 6"/>
          <p:cNvSpPr/>
          <p:nvPr/>
        </p:nvSpPr>
        <p:spPr bwMode="auto">
          <a:xfrm>
            <a:off x="396325" y="4076247"/>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Dialog 1</a:t>
            </a:r>
          </a:p>
        </p:txBody>
      </p:sp>
      <p:sp>
        <p:nvSpPr>
          <p:cNvPr id="8" name="Rectangle 7"/>
          <p:cNvSpPr/>
          <p:nvPr/>
        </p:nvSpPr>
        <p:spPr bwMode="auto">
          <a:xfrm>
            <a:off x="396325" y="3059800"/>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Dialog 2</a:t>
            </a:r>
          </a:p>
        </p:txBody>
      </p:sp>
      <p:sp>
        <p:nvSpPr>
          <p:cNvPr id="9" name="Rectangle 8"/>
          <p:cNvSpPr/>
          <p:nvPr/>
        </p:nvSpPr>
        <p:spPr bwMode="auto">
          <a:xfrm>
            <a:off x="418643" y="2100261"/>
            <a:ext cx="2312875" cy="7428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8851"/>
            <a:ext cx="12190271" cy="6857027"/>
          </a:xfrm>
          <a:prstGeom prst="rect">
            <a:avLst/>
          </a:prstGeom>
        </p:spPr>
      </p:pic>
    </p:spTree>
    <p:extLst>
      <p:ext uri="{BB962C8B-B14F-4D97-AF65-F5344CB8AC3E}">
        <p14:creationId xmlns:p14="http://schemas.microsoft.com/office/powerpoint/2010/main" val="1127410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2505927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269" y="149891"/>
            <a:ext cx="12190271" cy="6857027"/>
          </a:xfrm>
          <a:prstGeom prst="rect">
            <a:avLst/>
          </a:prstGeom>
        </p:spPr>
      </p:pic>
    </p:spTree>
    <p:extLst>
      <p:ext uri="{BB962C8B-B14F-4D97-AF65-F5344CB8AC3E}">
        <p14:creationId xmlns:p14="http://schemas.microsoft.com/office/powerpoint/2010/main" val="1544139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 y="487"/>
            <a:ext cx="12190271" cy="6857027"/>
          </a:xfrm>
          <a:prstGeom prst="rect">
            <a:avLst/>
          </a:prstGeom>
        </p:spPr>
      </p:pic>
    </p:spTree>
    <p:extLst>
      <p:ext uri="{BB962C8B-B14F-4D97-AF65-F5344CB8AC3E}">
        <p14:creationId xmlns:p14="http://schemas.microsoft.com/office/powerpoint/2010/main" val="4012918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1 – Basic Bot Builder &amp; Exercise 2 – Creating Dialogs</a:t>
            </a:r>
          </a:p>
        </p:txBody>
      </p:sp>
    </p:spTree>
    <p:extLst>
      <p:ext uri="{BB962C8B-B14F-4D97-AF65-F5344CB8AC3E}">
        <p14:creationId xmlns:p14="http://schemas.microsoft.com/office/powerpoint/2010/main" val="134412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the Bot Framework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76825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Form Flow</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66352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Form Flow</a:t>
            </a:r>
          </a:p>
        </p:txBody>
      </p:sp>
      <p:sp>
        <p:nvSpPr>
          <p:cNvPr id="6" name="Rectangle: Rounded Corners 5"/>
          <p:cNvSpPr/>
          <p:nvPr/>
        </p:nvSpPr>
        <p:spPr bwMode="auto">
          <a:xfrm>
            <a:off x="5423681" y="1011299"/>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time?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7" y="1469620"/>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118009" y="2271118"/>
            <a:ext cx="2679937" cy="2502519"/>
          </a:xfrm>
          <a:prstGeom prst="rect">
            <a:avLst/>
          </a:prstGeom>
        </p:spPr>
      </p:pic>
      <p:sp>
        <p:nvSpPr>
          <p:cNvPr id="12" name="Rectangle: Rounded Corners 11"/>
          <p:cNvSpPr/>
          <p:nvPr/>
        </p:nvSpPr>
        <p:spPr bwMode="auto">
          <a:xfrm>
            <a:off x="5124873" y="3130192"/>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 how many people?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33456" y="2037423"/>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658467" y="912123"/>
            <a:ext cx="2109873" cy="363946"/>
          </a:xfrm>
          <a:prstGeom prst="rect">
            <a:avLst/>
          </a:prstGeom>
        </p:spPr>
        <p:txBody>
          <a:bodyPr wrap="none">
            <a:spAutoFit/>
          </a:bodyPr>
          <a:lstStyle/>
          <a:p>
            <a:r>
              <a:rPr lang="en-US" sz="1765" b="1" dirty="0">
                <a:solidFill>
                  <a:srgbClr val="FF0000"/>
                </a:solidFill>
              </a:rPr>
              <a:t>(***  only in C# SDK)</a:t>
            </a:r>
          </a:p>
        </p:txBody>
      </p:sp>
    </p:spTree>
    <p:extLst>
      <p:ext uri="{BB962C8B-B14F-4D97-AF65-F5344CB8AC3E}">
        <p14:creationId xmlns:p14="http://schemas.microsoft.com/office/powerpoint/2010/main" val="123477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345" y="2271118"/>
            <a:ext cx="2679937" cy="2502519"/>
          </a:xfrm>
          <a:prstGeom prst="rect">
            <a:avLst/>
          </a:prstGeom>
        </p:spPr>
      </p:pic>
      <p:sp>
        <p:nvSpPr>
          <p:cNvPr id="4" name="Title 6"/>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Form Flow</a:t>
            </a:r>
          </a:p>
        </p:txBody>
      </p:sp>
      <p:sp>
        <p:nvSpPr>
          <p:cNvPr id="6" name="Rectangle: Rounded Corners 5"/>
          <p:cNvSpPr/>
          <p:nvPr/>
        </p:nvSpPr>
        <p:spPr bwMode="auto">
          <a:xfrm>
            <a:off x="5423681" y="1011299"/>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What Date would you like reservations for?</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02539" y="4026616"/>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Wait I mean 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199575" y="5126915"/>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40366" y="1506192"/>
            <a:ext cx="9311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User</a:t>
            </a:r>
          </a:p>
        </p:txBody>
      </p:sp>
      <p:sp>
        <p:nvSpPr>
          <p:cNvPr id="10" name="TextBox 9"/>
          <p:cNvSpPr txBox="1"/>
          <p:nvPr/>
        </p:nvSpPr>
        <p:spPr>
          <a:xfrm>
            <a:off x="10005127" y="1469620"/>
            <a:ext cx="7852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Bot</a:t>
            </a:r>
          </a:p>
        </p:txBody>
      </p:sp>
      <p:pic>
        <p:nvPicPr>
          <p:cNvPr id="11" name="Picture 10"/>
          <p:cNvPicPr>
            <a:picLocks noChangeAspect="1"/>
          </p:cNvPicPr>
          <p:nvPr/>
        </p:nvPicPr>
        <p:blipFill>
          <a:blip r:embed="rId3"/>
          <a:stretch>
            <a:fillRect/>
          </a:stretch>
        </p:blipFill>
        <p:spPr>
          <a:xfrm>
            <a:off x="9118009" y="2271118"/>
            <a:ext cx="2679937" cy="2502519"/>
          </a:xfrm>
          <a:prstGeom prst="rect">
            <a:avLst/>
          </a:prstGeom>
        </p:spPr>
      </p:pic>
      <p:sp>
        <p:nvSpPr>
          <p:cNvPr id="12" name="Rectangle: Rounded Corners 11"/>
          <p:cNvSpPr/>
          <p:nvPr/>
        </p:nvSpPr>
        <p:spPr bwMode="auto">
          <a:xfrm>
            <a:off x="5124873" y="3130192"/>
            <a:ext cx="3884508" cy="70967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 how many people?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2933456" y="2037423"/>
            <a:ext cx="3212189" cy="70967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12/14/17</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a:xfrm>
            <a:off x="658467" y="912123"/>
            <a:ext cx="2109873" cy="363946"/>
          </a:xfrm>
          <a:prstGeom prst="rect">
            <a:avLst/>
          </a:prstGeom>
        </p:spPr>
        <p:txBody>
          <a:bodyPr wrap="none">
            <a:spAutoFit/>
          </a:bodyPr>
          <a:lstStyle/>
          <a:p>
            <a:r>
              <a:rPr lang="en-US" sz="1765" b="1" dirty="0">
                <a:solidFill>
                  <a:srgbClr val="FF0000"/>
                </a:solidFill>
              </a:rPr>
              <a:t>(***  only in C# SDK)</a:t>
            </a:r>
          </a:p>
        </p:txBody>
      </p:sp>
    </p:spTree>
    <p:extLst>
      <p:ext uri="{BB962C8B-B14F-4D97-AF65-F5344CB8AC3E}">
        <p14:creationId xmlns:p14="http://schemas.microsoft.com/office/powerpoint/2010/main" val="32996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48" y="487"/>
            <a:ext cx="10714105" cy="6857027"/>
          </a:xfrm>
          <a:prstGeom prst="rect">
            <a:avLst/>
          </a:prstGeom>
        </p:spPr>
      </p:pic>
    </p:spTree>
    <p:extLst>
      <p:ext uri="{BB962C8B-B14F-4D97-AF65-F5344CB8AC3E}">
        <p14:creationId xmlns:p14="http://schemas.microsoft.com/office/powerpoint/2010/main" val="311396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48" y="487"/>
            <a:ext cx="10714105" cy="6857027"/>
          </a:xfrm>
          <a:prstGeom prst="rect">
            <a:avLst/>
          </a:prstGeom>
        </p:spPr>
      </p:pic>
    </p:spTree>
    <p:extLst>
      <p:ext uri="{BB962C8B-B14F-4D97-AF65-F5344CB8AC3E}">
        <p14:creationId xmlns:p14="http://schemas.microsoft.com/office/powerpoint/2010/main" val="178740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7322" y="2756681"/>
            <a:ext cx="487016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Add slide showing bot handle things.</a:t>
            </a:r>
          </a:p>
        </p:txBody>
      </p:sp>
      <p:pic>
        <p:nvPicPr>
          <p:cNvPr id="3" name="Picture 2"/>
          <p:cNvPicPr>
            <a:picLocks noChangeAspect="1"/>
          </p:cNvPicPr>
          <p:nvPr/>
        </p:nvPicPr>
        <p:blipFill>
          <a:blip r:embed="rId2"/>
          <a:stretch>
            <a:fillRect/>
          </a:stretch>
        </p:blipFill>
        <p:spPr>
          <a:xfrm>
            <a:off x="607451" y="487"/>
            <a:ext cx="10977098" cy="6857027"/>
          </a:xfrm>
          <a:prstGeom prst="rect">
            <a:avLst/>
          </a:prstGeom>
        </p:spPr>
      </p:pic>
    </p:spTree>
    <p:extLst>
      <p:ext uri="{BB962C8B-B14F-4D97-AF65-F5344CB8AC3E}">
        <p14:creationId xmlns:p14="http://schemas.microsoft.com/office/powerpoint/2010/main" val="395226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3 – Form Flow</a:t>
            </a:r>
          </a:p>
        </p:txBody>
      </p:sp>
    </p:spTree>
    <p:extLst>
      <p:ext uri="{BB962C8B-B14F-4D97-AF65-F5344CB8AC3E}">
        <p14:creationId xmlns:p14="http://schemas.microsoft.com/office/powerpoint/2010/main" val="930795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Carousels, Cards, and Adaptive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807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p:txBody>
          <a:bodyPr/>
          <a:lstStyle/>
          <a:p>
            <a:r>
              <a:rPr lang="en-US" dirty="0"/>
              <a:t>Exercise 4 – Carousels Cards and Adaptive Cards</a:t>
            </a:r>
          </a:p>
        </p:txBody>
      </p:sp>
    </p:spTree>
    <p:extLst>
      <p:ext uri="{BB962C8B-B14F-4D97-AF65-F5344CB8AC3E}">
        <p14:creationId xmlns:p14="http://schemas.microsoft.com/office/powerpoint/2010/main" val="715775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 Dialogs</a:t>
            </a:r>
          </a:p>
        </p:txBody>
      </p:sp>
      <p:sp>
        <p:nvSpPr>
          <p:cNvPr id="5" name="Text Placeholder 4"/>
          <p:cNvSpPr>
            <a:spLocks noGrp="1"/>
          </p:cNvSpPr>
          <p:nvPr>
            <p:ph type="body" idx="1"/>
          </p:nvPr>
        </p:nvSpPr>
        <p:spPr/>
        <p:txBody>
          <a:bodyPr/>
          <a:lstStyle/>
          <a:p>
            <a:r>
              <a:rPr lang="en-US" dirty="0"/>
              <a:t>Using Natural Language Processing</a:t>
            </a:r>
          </a:p>
        </p:txBody>
      </p:sp>
    </p:spTree>
    <p:extLst>
      <p:ext uri="{BB962C8B-B14F-4D97-AF65-F5344CB8AC3E}">
        <p14:creationId xmlns:p14="http://schemas.microsoft.com/office/powerpoint/2010/main" val="137182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36" y="67407"/>
            <a:ext cx="11819527" cy="664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69239" y="1934959"/>
            <a:ext cx="11170214"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pt-BR" sz="3529" spc="-100" dirty="0">
              <a:solidFill>
                <a:prstClr val="white"/>
              </a:solidFill>
              <a:latin typeface="Segoe UI Light"/>
            </a:endParaRPr>
          </a:p>
          <a:p>
            <a:pPr defTabSz="914367">
              <a:defRPr/>
            </a:pPr>
            <a:endParaRPr lang="pt-BR" sz="3529" spc="-100" dirty="0">
              <a:solidFill>
                <a:prstClr val="white"/>
              </a:solidFill>
              <a:latin typeface="Segoe UI Light"/>
            </a:endParaRPr>
          </a:p>
          <a:p>
            <a:pPr algn="ctr" defTabSz="914367">
              <a:defRPr/>
            </a:pPr>
            <a:r>
              <a:rPr lang="pt-BR" sz="3529" b="1" spc="-100" dirty="0">
                <a:solidFill>
                  <a:prstClr val="white"/>
                </a:solidFill>
                <a:latin typeface="Segoe UI Light"/>
              </a:rPr>
              <a:t>Why </a:t>
            </a:r>
            <a:r>
              <a:rPr lang="pt-BR" sz="3529" b="1" spc="-100" dirty="0">
                <a:solidFill>
                  <a:srgbClr val="FFFF00"/>
                </a:solidFill>
                <a:latin typeface="Segoe UI Light"/>
              </a:rPr>
              <a:t>Bots</a:t>
            </a:r>
            <a:r>
              <a:rPr lang="pt-BR" sz="3529" b="1" spc="-100" dirty="0">
                <a:solidFill>
                  <a:prstClr val="white"/>
                </a:solidFill>
                <a:latin typeface="Segoe UI Light"/>
              </a:rPr>
              <a:t> are like </a:t>
            </a:r>
            <a:r>
              <a:rPr lang="pt-BR" sz="3529" b="1" spc="-100" dirty="0">
                <a:solidFill>
                  <a:srgbClr val="FF8C00"/>
                </a:solidFill>
                <a:latin typeface="Segoe UI Light"/>
              </a:rPr>
              <a:t>text based Adventure Games</a:t>
            </a:r>
          </a:p>
          <a:p>
            <a:pPr defTabSz="914367">
              <a:defRPr/>
            </a:pPr>
            <a:endParaRPr lang="pt-BR" sz="3529" b="1" spc="-100" dirty="0">
              <a:solidFill>
                <a:prstClr val="white"/>
              </a:solidFill>
              <a:latin typeface="Segoe UI Light"/>
            </a:endParaRPr>
          </a:p>
          <a:p>
            <a:pPr defTabSz="914367">
              <a:defRPr/>
            </a:pPr>
            <a:endParaRPr lang="pt-BR" sz="3529" spc="-100" dirty="0">
              <a:solidFill>
                <a:prstClr val="white"/>
              </a:solidFill>
              <a:latin typeface="Segoe UI Light"/>
            </a:endParaRPr>
          </a:p>
          <a:p>
            <a:pPr defTabSz="914367">
              <a:defRPr/>
            </a:pPr>
            <a:endParaRPr lang="en-US" sz="2745" spc="-100" dirty="0">
              <a:solidFill>
                <a:prstClr val="white"/>
              </a:solidFill>
              <a:latin typeface="Segoe UI Light"/>
            </a:endParaRPr>
          </a:p>
        </p:txBody>
      </p:sp>
    </p:spTree>
    <p:extLst>
      <p:ext uri="{BB962C8B-B14F-4D97-AF65-F5344CB8AC3E}">
        <p14:creationId xmlns:p14="http://schemas.microsoft.com/office/powerpoint/2010/main" val="17748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8"/>
            <a:ext cx="12192000" cy="6857026"/>
          </a:xfrm>
          <a:prstGeom prst="rect">
            <a:avLst/>
          </a:prstGeom>
        </p:spPr>
      </p:pic>
      <p:cxnSp>
        <p:nvCxnSpPr>
          <p:cNvPr id="4" name="Straight Arrow Connector 3"/>
          <p:cNvCxnSpPr/>
          <p:nvPr/>
        </p:nvCxnSpPr>
        <p:spPr>
          <a:xfrm flipH="1">
            <a:off x="4153746" y="2831384"/>
            <a:ext cx="2689274" cy="298808"/>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a:xfrm flipH="1">
            <a:off x="5050171" y="3802510"/>
            <a:ext cx="2689274" cy="298808"/>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468601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842" dirty="0"/>
              <a:t>NLP To the Rescue</a:t>
            </a:r>
          </a:p>
        </p:txBody>
      </p:sp>
    </p:spTree>
    <p:extLst>
      <p:ext uri="{BB962C8B-B14F-4D97-AF65-F5344CB8AC3E}">
        <p14:creationId xmlns:p14="http://schemas.microsoft.com/office/powerpoint/2010/main" val="202854345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842"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3941" y="216811"/>
            <a:ext cx="11623954" cy="5461247"/>
          </a:xfrm>
          <a:prstGeom prst="rect">
            <a:avLst/>
          </a:prstGeom>
        </p:spPr>
        <p:txBody>
          <a:bodyPr wrap="square">
            <a:spAutoFit/>
          </a:bodyPr>
          <a:lstStyle/>
          <a:p>
            <a:pPr defTabSz="914367"/>
            <a:endParaRPr lang="en-US" sz="3137" dirty="0">
              <a:solidFill>
                <a:srgbClr val="505050"/>
              </a:solidFill>
              <a:latin typeface="Segoe UI"/>
            </a:endParaRPr>
          </a:p>
          <a:p>
            <a:pPr defTabSz="914367"/>
            <a:r>
              <a:rPr lang="en-US" sz="3137" dirty="0">
                <a:solidFill>
                  <a:srgbClr val="0078D7"/>
                </a:solidFill>
                <a:latin typeface="Segoe UI"/>
              </a:rPr>
              <a:t>“</a:t>
            </a:r>
            <a:r>
              <a:rPr lang="en-US" sz="3529" dirty="0">
                <a:solidFill>
                  <a:srgbClr val="0078D7"/>
                </a:solidFill>
                <a:latin typeface="Segoe UI"/>
              </a:rPr>
              <a:t>I saw a man on a hill with a telescope.” </a:t>
            </a:r>
            <a:r>
              <a:rPr lang="en-US" sz="3137" dirty="0">
                <a:solidFill>
                  <a:srgbClr val="0078D7"/>
                </a:solidFill>
                <a:latin typeface="Segoe UI"/>
              </a:rPr>
              <a:t> </a:t>
            </a:r>
          </a:p>
          <a:p>
            <a:pPr defTabSz="914367"/>
            <a:endParaRPr lang="en-US" sz="3137" dirty="0">
              <a:solidFill>
                <a:srgbClr val="505050"/>
              </a:solidFill>
              <a:latin typeface="Segoe UI"/>
            </a:endParaRPr>
          </a:p>
          <a:p>
            <a:pPr defTabSz="914367"/>
            <a:r>
              <a:rPr lang="en-US" sz="3137" dirty="0">
                <a:solidFill>
                  <a:srgbClr val="505050"/>
                </a:solidFill>
                <a:latin typeface="Segoe UI"/>
              </a:rPr>
              <a:t>Simple statement?</a:t>
            </a:r>
            <a:br>
              <a:rPr lang="en-US" sz="3137" dirty="0">
                <a:solidFill>
                  <a:srgbClr val="505050"/>
                </a:solidFill>
                <a:latin typeface="Segoe UI"/>
              </a:rPr>
            </a:br>
            <a:r>
              <a:rPr lang="en-US" sz="3137" dirty="0">
                <a:solidFill>
                  <a:srgbClr val="505050"/>
                </a:solidFill>
                <a:latin typeface="Segoe UI"/>
              </a:rPr>
              <a:t>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on a hill, and I’m watching him with my telescope.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on a hill, who I’m seeing, and he has a telescope.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There’s a man, and he’s on a hill that also has a telescope on it.   </a:t>
            </a:r>
          </a:p>
          <a:p>
            <a:pPr marL="280121" indent="-280121" defTabSz="914367">
              <a:lnSpc>
                <a:spcPct val="150000"/>
              </a:lnSpc>
              <a:buFont typeface="Arial" panose="020B0604020202020204" pitchFamily="34" charset="0"/>
              <a:buChar char="•"/>
            </a:pPr>
            <a:r>
              <a:rPr lang="en-US" sz="3137" dirty="0">
                <a:solidFill>
                  <a:srgbClr val="0078D7"/>
                </a:solidFill>
                <a:latin typeface="Segoe UI Ligh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0961" y="1187938"/>
            <a:ext cx="10757098" cy="5400901"/>
          </a:xfrm>
          <a:prstGeom prst="rect">
            <a:avLst/>
          </a:prstGeom>
        </p:spPr>
        <p:txBody>
          <a:bodyPr wrap="square">
            <a:spAutoFit/>
          </a:bodyPr>
          <a:lstStyle/>
          <a:p>
            <a:pPr defTabSz="914367"/>
            <a:r>
              <a:rPr lang="en-US" sz="3137" dirty="0">
                <a:solidFill>
                  <a:srgbClr val="505050"/>
                </a:solidFill>
                <a:latin typeface="Segoe UI"/>
              </a:rPr>
              <a:t>Think about a bot used to answer customers questions about laptops and accessories.</a:t>
            </a:r>
          </a:p>
          <a:p>
            <a:pPr defTabSz="914367"/>
            <a:endParaRPr lang="en-US" sz="3137" dirty="0">
              <a:solidFill>
                <a:srgbClr val="505050"/>
              </a:solidFill>
              <a:latin typeface="Segoe UI"/>
            </a:endParaRPr>
          </a:p>
          <a:p>
            <a:pPr marL="280121" indent="-280121" defTabSz="914367">
              <a:lnSpc>
                <a:spcPct val="150000"/>
              </a:lnSpc>
              <a:buFont typeface="Arial" panose="020B0604020202020204" pitchFamily="34" charset="0"/>
              <a:buChar char="•"/>
            </a:pPr>
            <a:r>
              <a:rPr lang="en-US" sz="3137" dirty="0">
                <a:solidFill>
                  <a:srgbClr val="505050"/>
                </a:solidFill>
                <a:latin typeface="Segoe UI"/>
              </a:rPr>
              <a:t>Has my order number 15489 been shipped yet?</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How fast is the Surface 3?</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Do you sell Acer Laptops and drives?</a:t>
            </a:r>
          </a:p>
          <a:p>
            <a:pPr marL="280121" indent="-280121" defTabSz="914367">
              <a:lnSpc>
                <a:spcPct val="150000"/>
              </a:lnSpc>
              <a:buFont typeface="Arial" panose="020B0604020202020204" pitchFamily="34" charset="0"/>
              <a:buChar char="•"/>
            </a:pPr>
            <a:r>
              <a:rPr lang="en-US" sz="3137" dirty="0">
                <a:solidFill>
                  <a:srgbClr val="505050"/>
                </a:solidFill>
                <a:latin typeface="Segoe UI"/>
              </a:rPr>
              <a:t>What kind of a display is on Surface 4</a:t>
            </a:r>
          </a:p>
          <a:p>
            <a:pPr defTabSz="914367"/>
            <a:endParaRPr lang="en-US" sz="3137" dirty="0">
              <a:solidFill>
                <a:srgbClr val="505050"/>
              </a:solidFill>
              <a:latin typeface="Segoe UI"/>
            </a:endParaRPr>
          </a:p>
          <a:p>
            <a:pPr defTabSz="914367"/>
            <a:endParaRPr lang="en-US" sz="3137" dirty="0">
              <a:solidFill>
                <a:srgbClr val="505050"/>
              </a:solidFill>
              <a:latin typeface="Segoe UI"/>
            </a:endParaRPr>
          </a:p>
        </p:txBody>
      </p:sp>
    </p:spTree>
    <p:extLst>
      <p:ext uri="{BB962C8B-B14F-4D97-AF65-F5344CB8AC3E}">
        <p14:creationId xmlns:p14="http://schemas.microsoft.com/office/powerpoint/2010/main" val="7615762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 y="487"/>
            <a:ext cx="12192000" cy="6857027"/>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578" y="1934959"/>
            <a:ext cx="4556826" cy="899537"/>
          </a:xfrm>
        </p:spPr>
        <p:txBody>
          <a:bodyPr/>
          <a:lstStyle/>
          <a:p>
            <a:r>
              <a:rPr lang="en-US" b="1" dirty="0"/>
              <a:t>Determine Intent</a:t>
            </a:r>
          </a:p>
        </p:txBody>
      </p:sp>
      <p:sp>
        <p:nvSpPr>
          <p:cNvPr id="3" name="Title 1"/>
          <p:cNvSpPr txBox="1">
            <a:spLocks/>
          </p:cNvSpPr>
          <p:nvPr/>
        </p:nvSpPr>
        <p:spPr>
          <a:xfrm>
            <a:off x="5797192" y="3354299"/>
            <a:ext cx="3983881" cy="899537"/>
          </a:xfrm>
          <a:prstGeom prst="rect">
            <a:avLst/>
          </a:prstGeom>
        </p:spPr>
        <p:txBody>
          <a:bodyPr vert="horz" wrap="square" lIns="143428" tIns="89642" rIns="143428" bIns="89642"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a:r>
              <a:rPr lang="en-US" sz="4705" b="1" spc="-100" dirty="0">
                <a:gradFill>
                  <a:gsLst>
                    <a:gs pos="1250">
                      <a:srgbClr val="505050"/>
                    </a:gs>
                    <a:gs pos="100000">
                      <a:srgbClr val="505050"/>
                    </a:gs>
                  </a:gsLst>
                  <a:lin ang="5400000" scaled="0"/>
                </a:gradFill>
                <a:latin typeface="Segoe UI Light"/>
              </a:rPr>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42749" y="1272601"/>
            <a:ext cx="8889546" cy="3204333"/>
          </a:xfrm>
          <a:prstGeom prst="rect">
            <a:avLst/>
          </a:prstGeom>
        </p:spPr>
        <p:txBody>
          <a:bodyPr wrap="square">
            <a:spAutoFit/>
          </a:bodyPr>
          <a:lstStyle/>
          <a:p>
            <a:pPr indent="-224097" defTabSz="896386">
              <a:lnSpc>
                <a:spcPct val="90000"/>
              </a:lnSpc>
              <a:spcBef>
                <a:spcPts val="588"/>
              </a:spcBef>
              <a:buSzPct val="90000"/>
              <a:defRPr/>
            </a:pPr>
            <a:r>
              <a:rPr lang="en-US" sz="2745" kern="0" spc="-29" dirty="0">
                <a:solidFill>
                  <a:srgbClr val="505050"/>
                </a:solidFill>
                <a:latin typeface="Segoe UI Light"/>
              </a:rPr>
              <a:t>LUIS.ai</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Language Understanding Intelligence Service</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Identify entities and intents of messages</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Train through GUI or programmatically</a:t>
            </a:r>
          </a:p>
          <a:p>
            <a:pPr marL="224097" indent="-448193" defTabSz="896386">
              <a:lnSpc>
                <a:spcPct val="90000"/>
              </a:lnSpc>
              <a:spcBef>
                <a:spcPts val="588"/>
              </a:spcBef>
              <a:buSzPct val="90000"/>
              <a:buFont typeface="Arial" panose="020B0604020202020204" pitchFamily="34" charset="0"/>
              <a:buChar char="•"/>
              <a:defRPr/>
            </a:pPr>
            <a:r>
              <a:rPr lang="en-US" sz="2745" kern="0" spc="-29" dirty="0">
                <a:solidFill>
                  <a:srgbClr val="505050"/>
                </a:solidFill>
                <a:latin typeface="Segoe UI Light"/>
              </a:rPr>
              <a:t>Built in LUIS intent handling in bot framework</a:t>
            </a:r>
          </a:p>
          <a:p>
            <a:pPr marL="233087" lvl="1" defTabSz="896386">
              <a:lnSpc>
                <a:spcPct val="90000"/>
              </a:lnSpc>
              <a:spcBef>
                <a:spcPts val="588"/>
              </a:spcBef>
              <a:buSzPct val="90000"/>
              <a:defRPr/>
            </a:pPr>
            <a:endParaRPr lang="en-US" sz="2745" kern="0" spc="-29" dirty="0">
              <a:solidFill>
                <a:srgbClr val="505050"/>
              </a:solidFill>
              <a:latin typeface="Segoe UI Light"/>
            </a:endParaRPr>
          </a:p>
          <a:p>
            <a:pPr defTabSz="896386">
              <a:lnSpc>
                <a:spcPct val="90000"/>
              </a:lnSpc>
              <a:spcBef>
                <a:spcPts val="588"/>
              </a:spcBef>
              <a:buSzPct val="90000"/>
              <a:defRPr/>
            </a:pPr>
            <a:endParaRPr lang="en-US" sz="2745" kern="0" spc="-29" dirty="0">
              <a:solidFill>
                <a:srgbClr val="505050"/>
              </a:solidFill>
              <a:latin typeface="Segoe UI Light"/>
            </a:endParaRPr>
          </a:p>
        </p:txBody>
      </p:sp>
      <p:pic>
        <p:nvPicPr>
          <p:cNvPr id="7" name="Picture 6"/>
          <p:cNvPicPr>
            <a:picLocks noChangeAspect="1"/>
          </p:cNvPicPr>
          <p:nvPr/>
        </p:nvPicPr>
        <p:blipFill>
          <a:blip r:embed="rId2"/>
          <a:stretch>
            <a:fillRect/>
          </a:stretch>
        </p:blipFill>
        <p:spPr>
          <a:xfrm>
            <a:off x="7015047" y="3842649"/>
            <a:ext cx="5034496" cy="1174477"/>
          </a:xfrm>
          <a:prstGeom prst="rect">
            <a:avLst/>
          </a:prstGeom>
        </p:spPr>
      </p:pic>
      <p:pic>
        <p:nvPicPr>
          <p:cNvPr id="8" name="Picture 7"/>
          <p:cNvPicPr>
            <a:picLocks noChangeAspect="1"/>
          </p:cNvPicPr>
          <p:nvPr/>
        </p:nvPicPr>
        <p:blipFill>
          <a:blip r:embed="rId3"/>
          <a:stretch>
            <a:fillRect/>
          </a:stretch>
        </p:blipFill>
        <p:spPr>
          <a:xfrm>
            <a:off x="269239" y="3653107"/>
            <a:ext cx="6601894" cy="3078689"/>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11492" y="2636715"/>
            <a:ext cx="2988083" cy="25851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216531" y="2622526"/>
            <a:ext cx="2547320" cy="25993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21179" y="459014"/>
            <a:ext cx="4870429" cy="887075"/>
          </a:xfrm>
          <a:prstGeom prst="rect">
            <a:avLst/>
          </a:prstGeom>
          <a:noFill/>
        </p:spPr>
        <p:txBody>
          <a:bodyPr wrap="none" lIns="179285" tIns="143428" rIns="179285" bIns="143428" rtlCol="0">
            <a:spAutoFit/>
          </a:bodyPr>
          <a:lstStyle/>
          <a:p>
            <a:pPr defTabSz="914367">
              <a:lnSpc>
                <a:spcPct val="90000"/>
              </a:lnSpc>
              <a:spcAft>
                <a:spcPts val="588"/>
              </a:spcAft>
            </a:pPr>
            <a:r>
              <a:rPr lang="en-US" sz="4313" dirty="0">
                <a:solidFill>
                  <a:srgbClr val="0078D7"/>
                </a:solidFill>
                <a:latin typeface="Segoe UI"/>
              </a:rPr>
              <a:t>Intent Recognizers</a:t>
            </a:r>
          </a:p>
        </p:txBody>
      </p:sp>
      <p:sp>
        <p:nvSpPr>
          <p:cNvPr id="5" name="Rectangle 4"/>
          <p:cNvSpPr/>
          <p:nvPr/>
        </p:nvSpPr>
        <p:spPr bwMode="auto">
          <a:xfrm>
            <a:off x="5199575" y="4698935"/>
            <a:ext cx="2016956"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Intent</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Recognizer</a:t>
            </a:r>
          </a:p>
        </p:txBody>
      </p:sp>
      <p:sp>
        <p:nvSpPr>
          <p:cNvPr id="17" name="TextBox 16"/>
          <p:cNvSpPr txBox="1"/>
          <p:nvPr/>
        </p:nvSpPr>
        <p:spPr>
          <a:xfrm>
            <a:off x="2376435" y="3432729"/>
            <a:ext cx="2673736"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What they said</a:t>
            </a:r>
          </a:p>
        </p:txBody>
      </p:sp>
      <p:sp>
        <p:nvSpPr>
          <p:cNvPr id="18" name="TextBox 17"/>
          <p:cNvSpPr txBox="1"/>
          <p:nvPr/>
        </p:nvSpPr>
        <p:spPr>
          <a:xfrm>
            <a:off x="7067127" y="3432729"/>
            <a:ext cx="3038321"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What they meant</a:t>
            </a:r>
          </a:p>
        </p:txBody>
      </p:sp>
      <p:sp>
        <p:nvSpPr>
          <p:cNvPr id="29" name="TextBox 28"/>
          <p:cNvSpPr txBox="1"/>
          <p:nvPr/>
        </p:nvSpPr>
        <p:spPr>
          <a:xfrm>
            <a:off x="4004342" y="5797680"/>
            <a:ext cx="4739869" cy="669832"/>
          </a:xfrm>
          <a:prstGeom prst="rect">
            <a:avLst/>
          </a:prstGeom>
          <a:solidFill>
            <a:schemeClr val="bg1"/>
          </a:solidFill>
        </p:spPr>
        <p:txBody>
          <a:bodyPr wrap="none" lIns="179285" tIns="143428" rIns="179285" bIns="143428" rtlCol="0">
            <a:spAutoFit/>
          </a:bodyPr>
          <a:lstStyle/>
          <a:p>
            <a:pPr defTabSz="914367">
              <a:lnSpc>
                <a:spcPct val="90000"/>
              </a:lnSpc>
              <a:spcAft>
                <a:spcPts val="588"/>
              </a:spcAft>
            </a:pPr>
            <a:r>
              <a:rPr lang="en-US" sz="2745" dirty="0">
                <a:solidFill>
                  <a:srgbClr val="0078D7"/>
                </a:solidFill>
                <a:latin typeface="Segoe UI"/>
              </a:rPr>
              <a:t>Implements IIntent Interface</a:t>
            </a:r>
          </a:p>
        </p:txBody>
      </p:sp>
      <p:pic>
        <p:nvPicPr>
          <p:cNvPr id="13" name="Picture 12"/>
          <p:cNvPicPr>
            <a:picLocks noChangeAspect="1"/>
          </p:cNvPicPr>
          <p:nvPr/>
        </p:nvPicPr>
        <p:blipFill>
          <a:blip r:embed="rId2"/>
          <a:stretch>
            <a:fillRect/>
          </a:stretch>
        </p:blipFill>
        <p:spPr>
          <a:xfrm>
            <a:off x="155530" y="1378092"/>
            <a:ext cx="2039952" cy="1904903"/>
          </a:xfrm>
          <a:prstGeom prst="rect">
            <a:avLst/>
          </a:prstGeom>
        </p:spPr>
      </p:pic>
      <p:pic>
        <p:nvPicPr>
          <p:cNvPr id="11" name="Picture 10"/>
          <p:cNvPicPr>
            <a:picLocks noChangeAspect="1"/>
          </p:cNvPicPr>
          <p:nvPr/>
        </p:nvPicPr>
        <p:blipFill>
          <a:blip r:embed="rId3"/>
          <a:stretch>
            <a:fillRect/>
          </a:stretch>
        </p:blipFill>
        <p:spPr>
          <a:xfrm>
            <a:off x="9681699" y="1351634"/>
            <a:ext cx="2159949" cy="2016956"/>
          </a:xfrm>
          <a:prstGeom prst="rect">
            <a:avLst/>
          </a:prstGeom>
        </p:spPr>
      </p:pic>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124" y="2988215"/>
            <a:ext cx="358570" cy="323415"/>
          </a:xfrm>
          <a:prstGeom prst="rect">
            <a:avLst/>
          </a:prstGeom>
        </p:spPr>
      </p:pic>
    </p:spTree>
    <p:extLst>
      <p:ext uri="{BB962C8B-B14F-4D97-AF65-F5344CB8AC3E}">
        <p14:creationId xmlns:p14="http://schemas.microsoft.com/office/powerpoint/2010/main" val="37107720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8"/>
          <p:cNvSpPr>
            <a:spLocks noGrp="1"/>
          </p:cNvSpPr>
          <p:nvPr>
            <p:ph type="body" sz="quarter" idx="10"/>
          </p:nvPr>
        </p:nvSpPr>
        <p:spPr>
          <a:xfrm>
            <a:off x="263947" y="1166287"/>
            <a:ext cx="4200486" cy="3270713"/>
          </a:xfrm>
        </p:spPr>
        <p:txBody>
          <a:bodyPr>
            <a:normAutofit lnSpcReduction="10000"/>
          </a:bodyPr>
          <a:lstStyle/>
          <a:p>
            <a:r>
              <a:rPr lang="en-US" sz="3137" dirty="0">
                <a:solidFill>
                  <a:schemeClr val="tx1"/>
                </a:solidFill>
                <a:cs typeface="Segoe UI Light" panose="020B0502040204020203" pitchFamily="34" charset="0"/>
              </a:rPr>
              <a:t>Register your bot</a:t>
            </a:r>
          </a:p>
          <a:p>
            <a:r>
              <a:rPr lang="en-US" sz="3137" dirty="0">
                <a:solidFill>
                  <a:schemeClr val="tx1"/>
                </a:solidFill>
                <a:cs typeface="Segoe UI Light" panose="020B0502040204020203" pitchFamily="34" charset="0"/>
              </a:rPr>
              <a:t>Connect to channels</a:t>
            </a:r>
          </a:p>
          <a:p>
            <a:r>
              <a:rPr lang="en-US" sz="3137" dirty="0">
                <a:solidFill>
                  <a:schemeClr val="tx1"/>
                </a:solidFill>
                <a:cs typeface="Segoe UI Light" panose="020B0502040204020203" pitchFamily="34" charset="0"/>
              </a:rPr>
              <a:t>Test</a:t>
            </a:r>
          </a:p>
          <a:p>
            <a:r>
              <a:rPr lang="en-US" sz="3137" dirty="0">
                <a:solidFill>
                  <a:schemeClr val="tx1"/>
                </a:solidFill>
                <a:cs typeface="Segoe UI Light" panose="020B0502040204020203" pitchFamily="34" charset="0"/>
              </a:rPr>
              <a:t>Publish</a:t>
            </a:r>
          </a:p>
          <a:p>
            <a:r>
              <a:rPr lang="en-US" sz="3137" dirty="0">
                <a:solidFill>
                  <a:schemeClr val="tx1"/>
                </a:solidFill>
                <a:cs typeface="Segoe UI Light" panose="020B0502040204020203" pitchFamily="34" charset="0"/>
              </a:rPr>
              <a:t>Manage</a:t>
            </a:r>
          </a:p>
          <a:p>
            <a:r>
              <a:rPr lang="en-US" sz="3137" dirty="0">
                <a:solidFill>
                  <a:schemeClr val="tx1"/>
                </a:solidFill>
                <a:cs typeface="Segoe UI Light" panose="020B0502040204020203" pitchFamily="34" charset="0"/>
              </a:rPr>
              <a:t>Measure</a:t>
            </a:r>
          </a:p>
        </p:txBody>
      </p:sp>
      <p:sp>
        <p:nvSpPr>
          <p:cNvPr id="16" name="Title 1"/>
          <p:cNvSpPr>
            <a:spLocks noGrp="1"/>
          </p:cNvSpPr>
          <p:nvPr>
            <p:ph type="title"/>
          </p:nvPr>
        </p:nvSpPr>
        <p:spPr>
          <a:xfrm>
            <a:off x="263948" y="284307"/>
            <a:ext cx="11426711" cy="881979"/>
          </a:xfrm>
        </p:spPr>
        <p:txBody>
          <a:bodyPr/>
          <a:lstStyle/>
          <a:p>
            <a:r>
              <a:rPr lang="en-US" dirty="0"/>
              <a:t>Developer Portal</a:t>
            </a:r>
          </a:p>
        </p:txBody>
      </p:sp>
      <p:sp>
        <p:nvSpPr>
          <p:cNvPr id="18" name="Content Placeholder 2"/>
          <p:cNvSpPr>
            <a:spLocks noGrp="1"/>
          </p:cNvSpPr>
          <p:nvPr/>
        </p:nvSpPr>
        <p:spPr>
          <a:xfrm>
            <a:off x="149694" y="1230680"/>
            <a:ext cx="4460540" cy="5034947"/>
          </a:xfrm>
          <a:prstGeom prst="rect">
            <a:avLst/>
          </a:prstGeom>
        </p:spPr>
        <p:txBody>
          <a:bodyPr vert="horz" wrap="square" lIns="143428" tIns="89642" rIns="143428" bIns="89642"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3459" dirty="0">
              <a:cs typeface="Segoe UI Light" panose="020B0502040204020203" pitchFamily="34" charset="0"/>
            </a:endParaRPr>
          </a:p>
        </p:txBody>
      </p:sp>
      <p:grpSp>
        <p:nvGrpSpPr>
          <p:cNvPr id="19" name="Group 18"/>
          <p:cNvGrpSpPr/>
          <p:nvPr/>
        </p:nvGrpSpPr>
        <p:grpSpPr>
          <a:xfrm>
            <a:off x="4853669" y="284306"/>
            <a:ext cx="6758571" cy="6157053"/>
            <a:chOff x="4950995" y="289510"/>
            <a:chExt cx="6894094" cy="6280515"/>
          </a:xfrm>
        </p:grpSpPr>
        <p:pic>
          <p:nvPicPr>
            <p:cNvPr id="20" name="Picture 1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17169" y="376492"/>
              <a:ext cx="6777118" cy="6193533"/>
            </a:xfrm>
            <a:prstGeom prst="rect">
              <a:avLst/>
            </a:prstGeom>
            <a:ln w="3175">
              <a:solidFill>
                <a:schemeClr val="bg1">
                  <a:lumMod val="85000"/>
                </a:schemeClr>
              </a:solidFill>
            </a:ln>
          </p:spPr>
        </p:pic>
        <p:sp>
          <p:nvSpPr>
            <p:cNvPr id="21" name="Rectangle 20"/>
            <p:cNvSpPr/>
            <p:nvPr/>
          </p:nvSpPr>
          <p:spPr bwMode="auto">
            <a:xfrm>
              <a:off x="4950995" y="289510"/>
              <a:ext cx="6894094" cy="4504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145744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New bot developers tend to abuse NLP</a:t>
            </a:r>
            <a:endParaRPr lang="en-US" u="sng" dirty="0"/>
          </a:p>
        </p:txBody>
      </p:sp>
      <p:sp>
        <p:nvSpPr>
          <p:cNvPr id="7" name="TextBox 6"/>
          <p:cNvSpPr txBox="1"/>
          <p:nvPr/>
        </p:nvSpPr>
        <p:spPr>
          <a:xfrm>
            <a:off x="190520" y="1507497"/>
            <a:ext cx="11337808" cy="561211"/>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b="1" kern="0" dirty="0">
                <a:solidFill>
                  <a:srgbClr val="353535"/>
                </a:solidFill>
                <a:latin typeface="Segoe UI Light"/>
              </a:rPr>
              <a:t>A bot with a single dialog using 100 LUIS intents is a </a:t>
            </a:r>
            <a:r>
              <a:rPr lang="en-US" sz="1961" b="1" u="sng" kern="0" dirty="0">
                <a:solidFill>
                  <a:srgbClr val="353535"/>
                </a:solidFill>
                <a:latin typeface="Segoe UI Light"/>
              </a:rPr>
              <a:t>bad design</a:t>
            </a:r>
            <a:r>
              <a:rPr lang="en-US" sz="1961" b="1" kern="0" dirty="0">
                <a:solidFill>
                  <a:srgbClr val="353535"/>
                </a:solidFill>
                <a:latin typeface="Segoe UI Light"/>
              </a:rPr>
              <a:t>:</a:t>
            </a:r>
          </a:p>
        </p:txBody>
      </p:sp>
      <p:sp>
        <p:nvSpPr>
          <p:cNvPr id="8" name="Rectangle: Rounded Corners 7"/>
          <p:cNvSpPr/>
          <p:nvPr/>
        </p:nvSpPr>
        <p:spPr>
          <a:xfrm>
            <a:off x="824484" y="3173071"/>
            <a:ext cx="3380163" cy="805993"/>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7">
              <a:defRPr/>
            </a:pPr>
            <a:r>
              <a:rPr lang="en-US" sz="1765" dirty="0">
                <a:solidFill>
                  <a:srgbClr val="FFFFFF"/>
                </a:solidFill>
                <a:latin typeface="Segoe UI Light"/>
                <a:ea typeface="Times New Roman" panose="02020603050405020304" pitchFamily="18" charset="0"/>
                <a:cs typeface="Times New Roman" panose="02020603050405020304" pitchFamily="18" charset="0"/>
              </a:rPr>
              <a:t>Hello user! How can I help you?</a:t>
            </a:r>
            <a:endParaRPr lang="en-US" sz="1568" dirty="0">
              <a:solidFill>
                <a:srgbClr val="FFFFFF"/>
              </a:solidFill>
              <a:latin typeface="Segoe UI Light"/>
              <a:ea typeface="Times New Roman" panose="02020603050405020304" pitchFamily="18" charset="0"/>
            </a:endParaRPr>
          </a:p>
        </p:txBody>
      </p:sp>
      <p:cxnSp>
        <p:nvCxnSpPr>
          <p:cNvPr id="9" name="Straight Arrow Connector 8"/>
          <p:cNvCxnSpPr/>
          <p:nvPr/>
        </p:nvCxnSpPr>
        <p:spPr>
          <a:xfrm>
            <a:off x="4395538" y="3402827"/>
            <a:ext cx="2393862" cy="2588"/>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016067" y="2442650"/>
            <a:ext cx="4012173" cy="3500025"/>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568" b="1" kern="0" dirty="0">
                <a:solidFill>
                  <a:srgbClr val="353535"/>
                </a:solidFill>
                <a:latin typeface="Segoe UI Light"/>
              </a:rPr>
              <a:t>One question</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100 LUIS intents, * 100 different utterances per intent = 10000 different things users may say (plus the other 90000 possibilities you didn’t predict)</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100 different things your bot can do</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Users will only guess 3 or so </a:t>
            </a:r>
          </a:p>
          <a:p>
            <a:pPr marL="0" lvl="1" defTabSz="896386">
              <a:lnSpc>
                <a:spcPct val="90000"/>
              </a:lnSpc>
              <a:spcAft>
                <a:spcPts val="588"/>
              </a:spcAft>
              <a:defRPr/>
            </a:pPr>
            <a:endParaRPr lang="en-US" sz="1568" b="1" kern="0" dirty="0">
              <a:solidFill>
                <a:srgbClr val="353535"/>
              </a:solidFill>
              <a:latin typeface="Segoe UI Light"/>
            </a:endParaRPr>
          </a:p>
          <a:p>
            <a:pPr marL="0" lvl="1" defTabSz="896386">
              <a:lnSpc>
                <a:spcPct val="90000"/>
              </a:lnSpc>
              <a:spcAft>
                <a:spcPts val="588"/>
              </a:spcAft>
              <a:defRPr/>
            </a:pPr>
            <a:r>
              <a:rPr lang="en-US" sz="1568" b="1" kern="0" dirty="0">
                <a:solidFill>
                  <a:srgbClr val="353535"/>
                </a:solidFill>
                <a:latin typeface="Segoe UI Light"/>
              </a:rPr>
              <a:t>So you just wasted 97% of your code</a:t>
            </a:r>
            <a:endParaRPr lang="en-US" sz="1568" kern="0" dirty="0">
              <a:solidFill>
                <a:srgbClr val="353535"/>
              </a:solidFill>
              <a:latin typeface="Segoe UI Light"/>
            </a:endParaRPr>
          </a:p>
        </p:txBody>
      </p:sp>
      <p:sp>
        <p:nvSpPr>
          <p:cNvPr id="11" name="Double Bracket 10"/>
          <p:cNvSpPr/>
          <p:nvPr/>
        </p:nvSpPr>
        <p:spPr>
          <a:xfrm>
            <a:off x="6939654" y="2368821"/>
            <a:ext cx="4088586" cy="4008341"/>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914367">
              <a:defRPr/>
            </a:pPr>
            <a:endParaRPr lang="en-US" sz="1765">
              <a:solidFill>
                <a:srgbClr val="353535"/>
              </a:solidFill>
              <a:latin typeface="Segoe UI Light"/>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Users never say things the way you expect</a:t>
            </a:r>
          </a:p>
        </p:txBody>
      </p:sp>
      <p:pic>
        <p:nvPicPr>
          <p:cNvPr id="5" name="Picture 4"/>
          <p:cNvPicPr>
            <a:picLocks noChangeAspect="1"/>
          </p:cNvPicPr>
          <p:nvPr/>
        </p:nvPicPr>
        <p:blipFill>
          <a:blip r:embed="rId3"/>
          <a:stretch>
            <a:fillRect/>
          </a:stretch>
        </p:blipFill>
        <p:spPr>
          <a:xfrm>
            <a:off x="348984" y="1785554"/>
            <a:ext cx="11192906" cy="2913381"/>
          </a:xfrm>
          <a:prstGeom prst="rect">
            <a:avLst/>
          </a:prstGeom>
        </p:spPr>
      </p:pic>
      <p:sp>
        <p:nvSpPr>
          <p:cNvPr id="7" name="Text Placeholder 5"/>
          <p:cNvSpPr>
            <a:spLocks noGrp="1"/>
          </p:cNvSpPr>
          <p:nvPr>
            <p:ph type="body" sz="quarter" idx="10"/>
          </p:nvPr>
        </p:nvSpPr>
        <p:spPr>
          <a:xfrm>
            <a:off x="335022" y="5304611"/>
            <a:ext cx="11653523" cy="561211"/>
          </a:xfrm>
        </p:spPr>
        <p:txBody>
          <a:bodyPr/>
          <a:lstStyle/>
          <a:p>
            <a:r>
              <a:rPr lang="pt-BR" sz="2745" dirty="0"/>
              <a:t>As you model your NLP, make sure you’re being realistic</a:t>
            </a:r>
            <a:endParaRPr lang="en-US" sz="2745"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New bot developers tend to abuse NLP</a:t>
            </a:r>
            <a:endParaRPr lang="en-US" u="sng" dirty="0"/>
          </a:p>
        </p:txBody>
      </p:sp>
      <p:sp>
        <p:nvSpPr>
          <p:cNvPr id="7" name="TextBox 6"/>
          <p:cNvSpPr txBox="1"/>
          <p:nvPr/>
        </p:nvSpPr>
        <p:spPr>
          <a:xfrm>
            <a:off x="190520" y="1507497"/>
            <a:ext cx="11337808" cy="561211"/>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b="1" kern="0" dirty="0">
                <a:solidFill>
                  <a:srgbClr val="353535"/>
                </a:solidFill>
                <a:latin typeface="Segoe UI Light"/>
              </a:rPr>
              <a:t>So instead:</a:t>
            </a:r>
          </a:p>
        </p:txBody>
      </p:sp>
      <p:sp>
        <p:nvSpPr>
          <p:cNvPr id="28" name="Rectangle: Rounded Corners 27"/>
          <p:cNvSpPr/>
          <p:nvPr/>
        </p:nvSpPr>
        <p:spPr>
          <a:xfrm>
            <a:off x="1837983" y="2159065"/>
            <a:ext cx="2238800" cy="2023294"/>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Hello user! How can I help you?</a:t>
            </a:r>
          </a:p>
        </p:txBody>
      </p:sp>
      <p:sp>
        <p:nvSpPr>
          <p:cNvPr id="29" name="Flowchart: Terminator 28"/>
          <p:cNvSpPr/>
          <p:nvPr/>
        </p:nvSpPr>
        <p:spPr>
          <a:xfrm>
            <a:off x="1916620" y="2930742"/>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Events</a:t>
            </a:r>
          </a:p>
        </p:txBody>
      </p:sp>
      <p:sp>
        <p:nvSpPr>
          <p:cNvPr id="30" name="Flowchart: Terminator 29"/>
          <p:cNvSpPr/>
          <p:nvPr/>
        </p:nvSpPr>
        <p:spPr>
          <a:xfrm>
            <a:off x="1916620" y="3346187"/>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Stages</a:t>
            </a:r>
          </a:p>
        </p:txBody>
      </p:sp>
      <p:sp>
        <p:nvSpPr>
          <p:cNvPr id="31" name="Flowchart: Terminator 30"/>
          <p:cNvSpPr/>
          <p:nvPr/>
        </p:nvSpPr>
        <p:spPr>
          <a:xfrm>
            <a:off x="1916620" y="3761631"/>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Amenities</a:t>
            </a:r>
          </a:p>
        </p:txBody>
      </p:sp>
      <p:sp>
        <p:nvSpPr>
          <p:cNvPr id="32" name="Rectangle: Rounded Corners 31"/>
          <p:cNvSpPr/>
          <p:nvPr/>
        </p:nvSpPr>
        <p:spPr>
          <a:xfrm>
            <a:off x="4649577" y="2159064"/>
            <a:ext cx="2238800" cy="3473068"/>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What events are you interested in?</a:t>
            </a:r>
          </a:p>
        </p:txBody>
      </p:sp>
      <p:sp>
        <p:nvSpPr>
          <p:cNvPr id="33" name="Flowchart: Terminator 32"/>
          <p:cNvSpPr/>
          <p:nvPr/>
        </p:nvSpPr>
        <p:spPr>
          <a:xfrm>
            <a:off x="4749764" y="2930742"/>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Music</a:t>
            </a:r>
          </a:p>
        </p:txBody>
      </p:sp>
      <p:sp>
        <p:nvSpPr>
          <p:cNvPr id="34" name="Flowchart: Terminator 33"/>
          <p:cNvSpPr/>
          <p:nvPr/>
        </p:nvSpPr>
        <p:spPr>
          <a:xfrm>
            <a:off x="4749764" y="3346187"/>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Comedy</a:t>
            </a:r>
          </a:p>
        </p:txBody>
      </p:sp>
      <p:sp>
        <p:nvSpPr>
          <p:cNvPr id="35" name="Flowchart: Terminator 34"/>
          <p:cNvSpPr/>
          <p:nvPr/>
        </p:nvSpPr>
        <p:spPr>
          <a:xfrm>
            <a:off x="4749764" y="3761631"/>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Film</a:t>
            </a:r>
          </a:p>
        </p:txBody>
      </p:sp>
      <p:sp>
        <p:nvSpPr>
          <p:cNvPr id="36" name="Flowchart: Terminator 35"/>
          <p:cNvSpPr/>
          <p:nvPr/>
        </p:nvSpPr>
        <p:spPr>
          <a:xfrm>
            <a:off x="4749763" y="4177076"/>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Laser Dome</a:t>
            </a:r>
          </a:p>
        </p:txBody>
      </p:sp>
      <p:sp>
        <p:nvSpPr>
          <p:cNvPr id="37" name="Flowchart: Terminator 36"/>
          <p:cNvSpPr/>
          <p:nvPr/>
        </p:nvSpPr>
        <p:spPr>
          <a:xfrm>
            <a:off x="4749762" y="4592520"/>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Spectacles</a:t>
            </a:r>
          </a:p>
        </p:txBody>
      </p:sp>
      <p:sp>
        <p:nvSpPr>
          <p:cNvPr id="38" name="Flowchart: Terminator 37"/>
          <p:cNvSpPr/>
          <p:nvPr/>
        </p:nvSpPr>
        <p:spPr>
          <a:xfrm>
            <a:off x="4749761" y="5007964"/>
            <a:ext cx="2038426" cy="312284"/>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r>
              <a:rPr lang="en-US" sz="1372" kern="0" dirty="0">
                <a:solidFill>
                  <a:srgbClr val="0074AF"/>
                </a:solidFill>
                <a:latin typeface="Segoe UI Light"/>
              </a:rPr>
              <a:t>Theater</a:t>
            </a:r>
          </a:p>
        </p:txBody>
      </p:sp>
      <p:cxnSp>
        <p:nvCxnSpPr>
          <p:cNvPr id="39" name="Straight Arrow Connector 38"/>
          <p:cNvCxnSpPr/>
          <p:nvPr/>
        </p:nvCxnSpPr>
        <p:spPr>
          <a:xfrm>
            <a:off x="4076783" y="3075973"/>
            <a:ext cx="592083"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803663" y="2181239"/>
            <a:ext cx="2238800" cy="1580392"/>
          </a:xfrm>
          <a:prstGeom prst="roundRect">
            <a:avLst/>
          </a:prstGeom>
          <a:solidFill>
            <a:srgbClr val="F0F4F8"/>
          </a:solidFill>
          <a:ln w="12700" cap="flat" cmpd="sng" algn="ctr">
            <a:noFill/>
            <a:prstDash val="solid"/>
            <a:miter lim="800000"/>
          </a:ln>
          <a:effectLst/>
        </p:spPr>
        <p:txBody>
          <a:bodyPr rtlCol="0" anchor="t"/>
          <a:lstStyle/>
          <a:p>
            <a:pPr defTabSz="896386">
              <a:defRPr/>
            </a:pPr>
            <a:r>
              <a:rPr lang="en-US" sz="1372" kern="0" dirty="0">
                <a:solidFill>
                  <a:prstClr val="black"/>
                </a:solidFill>
                <a:latin typeface="Segoe UI Light"/>
              </a:rPr>
              <a:t>What music would you like? (by the way, next time you could just type “I’m looking for a song named </a:t>
            </a:r>
            <a:r>
              <a:rPr lang="en-US" sz="1372" kern="0" dirty="0" err="1">
                <a:solidFill>
                  <a:prstClr val="black"/>
                </a:solidFill>
                <a:latin typeface="Segoe UI Light"/>
              </a:rPr>
              <a:t>xyz</a:t>
            </a:r>
            <a:r>
              <a:rPr lang="en-US" sz="1372" kern="0" dirty="0">
                <a:solidFill>
                  <a:prstClr val="black"/>
                </a:solidFill>
                <a:latin typeface="Segoe UI Light"/>
              </a:rPr>
              <a:t>” and I will know what to do)</a:t>
            </a:r>
          </a:p>
        </p:txBody>
      </p:sp>
      <p:cxnSp>
        <p:nvCxnSpPr>
          <p:cNvPr id="41" name="Straight Arrow Connector 40"/>
          <p:cNvCxnSpPr/>
          <p:nvPr/>
        </p:nvCxnSpPr>
        <p:spPr>
          <a:xfrm>
            <a:off x="6888376" y="3075973"/>
            <a:ext cx="915287"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148" y="5157356"/>
            <a:ext cx="11773357" cy="1418114"/>
          </a:xfrm>
          <a:prstGeom prst="rect">
            <a:avLst/>
          </a:prstGeom>
          <a:noFill/>
        </p:spPr>
        <p:txBody>
          <a:bodyPr wrap="square" lIns="179285" tIns="143428" rIns="179285" bIns="143428" rtlCol="0">
            <a:spAutoFit/>
          </a:bodyPr>
          <a:lstStyle/>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Guide the user</a:t>
            </a:r>
          </a:p>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Save time</a:t>
            </a:r>
          </a:p>
          <a:p>
            <a:pPr marL="336145" lvl="1" indent="-336145" defTabSz="896386">
              <a:lnSpc>
                <a:spcPct val="90000"/>
              </a:lnSpc>
              <a:spcAft>
                <a:spcPts val="588"/>
              </a:spcAft>
              <a:buFont typeface="Arial" panose="020B0604020202020204" pitchFamily="34" charset="0"/>
              <a:buChar char="•"/>
              <a:defRPr/>
            </a:pPr>
            <a:r>
              <a:rPr lang="en-US" sz="2353" kern="0" dirty="0">
                <a:solidFill>
                  <a:srgbClr val="353535"/>
                </a:solidFill>
                <a:latin typeface="Segoe UI Light"/>
              </a:rPr>
              <a:t>Help the user </a:t>
            </a:r>
            <a:r>
              <a:rPr lang="en-US" sz="2353" u="sng" kern="0" dirty="0">
                <a:solidFill>
                  <a:srgbClr val="353535"/>
                </a:solidFill>
                <a:latin typeface="Segoe UI Light"/>
              </a:rPr>
              <a:t>discover</a:t>
            </a:r>
            <a:r>
              <a:rPr lang="en-US" sz="2353" kern="0" dirty="0">
                <a:solidFill>
                  <a:srgbClr val="353535"/>
                </a:solidFill>
                <a:latin typeface="Segoe UI Light"/>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1189495"/>
            <a:ext cx="12192000" cy="1077163"/>
          </a:xfrm>
        </p:spPr>
        <p:txBody>
          <a:bodyPr/>
          <a:lstStyle/>
          <a:p>
            <a:pPr marL="0" indent="0" algn="ctr">
              <a:buNone/>
            </a:pPr>
            <a:r>
              <a:rPr lang="en-US" sz="6470" b="1" dirty="0">
                <a:solidFill>
                  <a:srgbClr val="FFFFFF"/>
                </a:solidFill>
              </a:rPr>
              <a:t>Directed or Non-Directed</a:t>
            </a:r>
          </a:p>
        </p:txBody>
      </p:sp>
      <p:pic>
        <p:nvPicPr>
          <p:cNvPr id="7" name="Picture 6"/>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16259" y="3354298"/>
            <a:ext cx="1008477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585003" y="3130192"/>
            <a:ext cx="448212" cy="44821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17451" y="2159065"/>
            <a:ext cx="14809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Directed</a:t>
            </a:r>
          </a:p>
        </p:txBody>
      </p:sp>
      <p:sp>
        <p:nvSpPr>
          <p:cNvPr id="7" name="TextBox 6"/>
          <p:cNvSpPr txBox="1"/>
          <p:nvPr/>
        </p:nvSpPr>
        <p:spPr>
          <a:xfrm>
            <a:off x="9382891" y="2009660"/>
            <a:ext cx="226037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Non -Directed</a:t>
            </a:r>
          </a:p>
        </p:txBody>
      </p:sp>
      <p:pic>
        <p:nvPicPr>
          <p:cNvPr id="10" name="Picture 9"/>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16259" y="3354298"/>
            <a:ext cx="1008477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411764" y="3130192"/>
            <a:ext cx="448212" cy="44821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17451" y="2159065"/>
            <a:ext cx="14809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Directed</a:t>
            </a:r>
          </a:p>
        </p:txBody>
      </p:sp>
      <p:sp>
        <p:nvSpPr>
          <p:cNvPr id="7" name="TextBox 6"/>
          <p:cNvSpPr txBox="1"/>
          <p:nvPr/>
        </p:nvSpPr>
        <p:spPr>
          <a:xfrm>
            <a:off x="9382891" y="2009660"/>
            <a:ext cx="226037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Non -Directed</a:t>
            </a:r>
          </a:p>
        </p:txBody>
      </p:sp>
      <p:pic>
        <p:nvPicPr>
          <p:cNvPr id="10" name="Picture 9"/>
          <p:cNvPicPr>
            <a:picLocks noChangeAspect="1"/>
          </p:cNvPicPr>
          <p:nvPr/>
        </p:nvPicPr>
        <p:blipFill>
          <a:blip r:embed="rId2"/>
          <a:stretch>
            <a:fillRect/>
          </a:stretch>
        </p:blipFill>
        <p:spPr>
          <a:xfrm>
            <a:off x="4303150" y="3802511"/>
            <a:ext cx="3959210" cy="3123246"/>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187424" y="2592760"/>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Isosceles Triangle 2"/>
          <p:cNvSpPr/>
          <p:nvPr/>
        </p:nvSpPr>
        <p:spPr bwMode="auto">
          <a:xfrm rot="10800000">
            <a:off x="5193874" y="2607277"/>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Isosceles Triangle 3"/>
          <p:cNvSpPr/>
          <p:nvPr/>
        </p:nvSpPr>
        <p:spPr bwMode="auto">
          <a:xfrm rot="10800000">
            <a:off x="8704871" y="2638412"/>
            <a:ext cx="2241062" cy="261457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rot="3713314">
            <a:off x="-316569" y="1648695"/>
            <a:ext cx="3508260"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What is a reserve </a:t>
            </a:r>
            <a:r>
              <a:rPr lang="en-US" sz="2353" dirty="0">
                <a:solidFill>
                  <a:srgbClr val="505050"/>
                </a:solidFill>
                <a:latin typeface="Segoe UI"/>
              </a:rPr>
              <a:t>price?</a:t>
            </a:r>
          </a:p>
        </p:txBody>
      </p:sp>
      <p:sp>
        <p:nvSpPr>
          <p:cNvPr id="7" name="TextBox 6"/>
          <p:cNvSpPr txBox="1"/>
          <p:nvPr/>
        </p:nvSpPr>
        <p:spPr>
          <a:xfrm>
            <a:off x="904299" y="5353349"/>
            <a:ext cx="280731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General Questions</a:t>
            </a:r>
          </a:p>
        </p:txBody>
      </p:sp>
      <p:sp>
        <p:nvSpPr>
          <p:cNvPr id="8" name="TextBox 7"/>
          <p:cNvSpPr txBox="1"/>
          <p:nvPr/>
        </p:nvSpPr>
        <p:spPr>
          <a:xfrm>
            <a:off x="5189944" y="5353349"/>
            <a:ext cx="236880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Product Search</a:t>
            </a:r>
          </a:p>
        </p:txBody>
      </p:sp>
      <p:sp>
        <p:nvSpPr>
          <p:cNvPr id="9" name="TextBox 8"/>
          <p:cNvSpPr txBox="1"/>
          <p:nvPr/>
        </p:nvSpPr>
        <p:spPr>
          <a:xfrm>
            <a:off x="8641001" y="5353349"/>
            <a:ext cx="238533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Product Details</a:t>
            </a:r>
          </a:p>
        </p:txBody>
      </p:sp>
      <p:sp>
        <p:nvSpPr>
          <p:cNvPr id="10" name="TextBox 9"/>
          <p:cNvSpPr txBox="1"/>
          <p:nvPr/>
        </p:nvSpPr>
        <p:spPr>
          <a:xfrm rot="3614486">
            <a:off x="311719" y="1628130"/>
            <a:ext cx="326002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can you hel</a:t>
            </a:r>
            <a:r>
              <a:rPr lang="en-US" sz="2353" dirty="0">
                <a:solidFill>
                  <a:srgbClr val="505050"/>
                </a:solidFill>
                <a:latin typeface="Segoe UI"/>
              </a:rPr>
              <a:t>p me</a:t>
            </a:r>
          </a:p>
        </p:txBody>
      </p:sp>
      <p:sp>
        <p:nvSpPr>
          <p:cNvPr id="11" name="TextBox 10"/>
          <p:cNvSpPr txBox="1"/>
          <p:nvPr/>
        </p:nvSpPr>
        <p:spPr>
          <a:xfrm rot="2743650">
            <a:off x="3464910" y="2021377"/>
            <a:ext cx="3492737"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I'm looking for </a:t>
            </a:r>
            <a:r>
              <a:rPr lang="en-US" sz="2353" dirty="0">
                <a:solidFill>
                  <a:srgbClr val="505050"/>
                </a:solidFill>
                <a:latin typeface="Segoe UI"/>
              </a:rPr>
              <a:t>cameras</a:t>
            </a:r>
          </a:p>
        </p:txBody>
      </p:sp>
      <p:sp>
        <p:nvSpPr>
          <p:cNvPr id="12" name="TextBox 11"/>
          <p:cNvSpPr txBox="1"/>
          <p:nvPr/>
        </p:nvSpPr>
        <p:spPr>
          <a:xfrm rot="2731867">
            <a:off x="6089958" y="1628130"/>
            <a:ext cx="4593595"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long does the batt</a:t>
            </a:r>
            <a:r>
              <a:rPr lang="en-US" sz="2353" dirty="0">
                <a:solidFill>
                  <a:srgbClr val="505050"/>
                </a:solidFill>
                <a:latin typeface="Segoe UI"/>
              </a:rPr>
              <a:t>ery last?</a:t>
            </a:r>
          </a:p>
        </p:txBody>
      </p:sp>
      <p:sp>
        <p:nvSpPr>
          <p:cNvPr id="13" name="TextBox 12"/>
          <p:cNvSpPr txBox="1"/>
          <p:nvPr/>
        </p:nvSpPr>
        <p:spPr>
          <a:xfrm rot="4391591">
            <a:off x="4625937" y="2468963"/>
            <a:ext cx="330390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Show me </a:t>
            </a:r>
            <a:r>
              <a:rPr lang="en-US" sz="2353" dirty="0">
                <a:solidFill>
                  <a:srgbClr val="505050"/>
                </a:solidFill>
                <a:latin typeface="Segoe UI"/>
              </a:rPr>
              <a:t>some shoes</a:t>
            </a:r>
            <a:r>
              <a:rPr lang="en-US" sz="2353" dirty="0">
                <a:solidFill>
                  <a:srgbClr val="FFFFFF"/>
                </a:solidFill>
                <a:latin typeface="Segoe UI"/>
              </a:rPr>
              <a:t>.</a:t>
            </a:r>
          </a:p>
        </p:txBody>
      </p:sp>
      <p:sp>
        <p:nvSpPr>
          <p:cNvPr id="14" name="TextBox 13"/>
          <p:cNvSpPr txBox="1"/>
          <p:nvPr/>
        </p:nvSpPr>
        <p:spPr>
          <a:xfrm rot="4437124">
            <a:off x="1116229" y="1050786"/>
            <a:ext cx="27743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How do I sign up?</a:t>
            </a:r>
          </a:p>
        </p:txBody>
      </p:sp>
      <p:sp>
        <p:nvSpPr>
          <p:cNvPr id="15" name="TextBox 14"/>
          <p:cNvSpPr txBox="1"/>
          <p:nvPr/>
        </p:nvSpPr>
        <p:spPr>
          <a:xfrm rot="2017657">
            <a:off x="7841282" y="1491564"/>
            <a:ext cx="317101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a:t>
            </a:r>
          </a:p>
        </p:txBody>
      </p:sp>
      <p:sp>
        <p:nvSpPr>
          <p:cNvPr id="5" name="Text Placeholder 4"/>
          <p:cNvSpPr>
            <a:spLocks noGrp="1"/>
          </p:cNvSpPr>
          <p:nvPr>
            <p:ph type="body" idx="1"/>
          </p:nvPr>
        </p:nvSpPr>
        <p:spPr>
          <a:xfrm>
            <a:off x="831850" y="4589463"/>
            <a:ext cx="10515600" cy="517065"/>
          </a:xfrm>
        </p:spPr>
        <p:txBody>
          <a:bodyPr/>
          <a:lstStyle/>
          <a:p>
            <a:r>
              <a:rPr lang="en-US" dirty="0"/>
              <a:t>Exercise 5 – Using Intent Dialogs</a:t>
            </a:r>
          </a:p>
        </p:txBody>
      </p:sp>
    </p:spTree>
    <p:extLst>
      <p:ext uri="{BB962C8B-B14F-4D97-AF65-F5344CB8AC3E}">
        <p14:creationId xmlns:p14="http://schemas.microsoft.com/office/powerpoint/2010/main" val="3176874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Adding Cognitive Services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24327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8524" y="1931849"/>
            <a:ext cx="11294953" cy="4186396"/>
            <a:chOff x="457517" y="1724059"/>
            <a:chExt cx="11521440" cy="4270342"/>
          </a:xfrm>
          <a:noFill/>
        </p:grpSpPr>
        <p:sp>
          <p:nvSpPr>
            <p:cNvPr id="5" name="Rectangle 4"/>
            <p:cNvSpPr/>
            <p:nvPr/>
          </p:nvSpPr>
          <p:spPr bwMode="auto">
            <a:xfrm>
              <a:off x="457517"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 VISION</a:t>
              </a:r>
            </a:p>
          </p:txBody>
        </p:sp>
        <p:sp>
          <p:nvSpPr>
            <p:cNvPr id="94" name="Rectangle 93"/>
            <p:cNvSpPr/>
            <p:nvPr/>
          </p:nvSpPr>
          <p:spPr bwMode="auto">
            <a:xfrm>
              <a:off x="2771099"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SPEECH</a:t>
              </a:r>
            </a:p>
          </p:txBody>
        </p:sp>
        <p:sp>
          <p:nvSpPr>
            <p:cNvPr id="99" name="Rectangle 98"/>
            <p:cNvSpPr/>
            <p:nvPr/>
          </p:nvSpPr>
          <p:spPr bwMode="auto">
            <a:xfrm>
              <a:off x="5084680"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LANGUAGE</a:t>
              </a:r>
            </a:p>
          </p:txBody>
        </p:sp>
        <p:sp>
          <p:nvSpPr>
            <p:cNvPr id="126" name="Rectangle 125"/>
            <p:cNvSpPr/>
            <p:nvPr/>
          </p:nvSpPr>
          <p:spPr bwMode="auto">
            <a:xfrm>
              <a:off x="7398262"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KNOWLEDGE</a:t>
              </a:r>
            </a:p>
          </p:txBody>
        </p:sp>
        <p:sp>
          <p:nvSpPr>
            <p:cNvPr id="129" name="Rectangle 128"/>
            <p:cNvSpPr/>
            <p:nvPr/>
          </p:nvSpPr>
          <p:spPr bwMode="auto">
            <a:xfrm>
              <a:off x="9711843" y="1724059"/>
              <a:ext cx="2267114" cy="7091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solidFill>
                    <a:schemeClr val="tx1"/>
                  </a:solidFill>
                  <a:latin typeface="Segoe UI" panose="020B0502040204020203" pitchFamily="34" charset="0"/>
                  <a:cs typeface="Segoe UI" panose="020B0502040204020203" pitchFamily="34" charset="0"/>
                </a:rPr>
                <a:t> SEARCH</a:t>
              </a:r>
            </a:p>
          </p:txBody>
        </p:sp>
        <p:sp>
          <p:nvSpPr>
            <p:cNvPr id="101" name="Freeform 22"/>
            <p:cNvSpPr>
              <a:spLocks noChangeAspect="1"/>
            </p:cNvSpPr>
            <p:nvPr/>
          </p:nvSpPr>
          <p:spPr bwMode="auto">
            <a:xfrm>
              <a:off x="558439" y="1968088"/>
              <a:ext cx="334116" cy="221093"/>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11" name="Freeform 18"/>
            <p:cNvSpPr>
              <a:spLocks noChangeAspect="1"/>
            </p:cNvSpPr>
            <p:nvPr/>
          </p:nvSpPr>
          <p:spPr bwMode="auto">
            <a:xfrm>
              <a:off x="2872021" y="1948082"/>
              <a:ext cx="298068" cy="261104"/>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14" name="Freeform 9"/>
            <p:cNvSpPr>
              <a:spLocks noChangeAspect="1"/>
            </p:cNvSpPr>
            <p:nvPr/>
          </p:nvSpPr>
          <p:spPr bwMode="auto">
            <a:xfrm>
              <a:off x="5185602" y="1932523"/>
              <a:ext cx="232387" cy="29222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tx1"/>
            </a:solidFill>
            <a:ln>
              <a:solidFill>
                <a:schemeClr val="tx1"/>
              </a:solidFill>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grpSp>
          <p:nvGrpSpPr>
            <p:cNvPr id="119" name="Group 118"/>
            <p:cNvGrpSpPr/>
            <p:nvPr/>
          </p:nvGrpSpPr>
          <p:grpSpPr>
            <a:xfrm>
              <a:off x="9837612" y="1931188"/>
              <a:ext cx="278881" cy="294892"/>
              <a:chOff x="11075309" y="3353836"/>
              <a:chExt cx="537686" cy="528488"/>
            </a:xfrm>
            <a:grpFill/>
          </p:grpSpPr>
          <p:sp>
            <p:nvSpPr>
              <p:cNvPr id="121" name="Oval 13"/>
              <p:cNvSpPr>
                <a:spLocks noChangeArrowheads="1"/>
              </p:cNvSpPr>
              <p:nvPr/>
            </p:nvSpPr>
            <p:spPr bwMode="auto">
              <a:xfrm>
                <a:off x="11186297" y="3353836"/>
                <a:ext cx="426698" cy="426698"/>
              </a:xfrm>
              <a:prstGeom prst="ellipse">
                <a:avLst/>
              </a:prstGeom>
              <a:solidFill>
                <a:schemeClr val="tx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sp>
            <p:nvSpPr>
              <p:cNvPr id="124" name="Freeform 14"/>
              <p:cNvSpPr>
                <a:spLocks/>
              </p:cNvSpPr>
              <p:nvPr/>
            </p:nvSpPr>
            <p:spPr bwMode="auto">
              <a:xfrm>
                <a:off x="11075309" y="3702829"/>
                <a:ext cx="179494"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tx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765" kern="0">
                  <a:latin typeface="Segoe UI"/>
                </a:endParaRPr>
              </a:p>
            </p:txBody>
          </p:sp>
        </p:grpSp>
        <p:sp>
          <p:nvSpPr>
            <p:cNvPr id="131" name="Rectangle 130"/>
            <p:cNvSpPr/>
            <p:nvPr/>
          </p:nvSpPr>
          <p:spPr bwMode="auto">
            <a:xfrm>
              <a:off x="457517"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Computer Vision</a:t>
              </a:r>
            </a:p>
          </p:txBody>
        </p:sp>
        <p:sp>
          <p:nvSpPr>
            <p:cNvPr id="134" name="Rectangle 133"/>
            <p:cNvSpPr/>
            <p:nvPr/>
          </p:nvSpPr>
          <p:spPr bwMode="auto">
            <a:xfrm>
              <a:off x="5084680"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Spell Check</a:t>
              </a:r>
            </a:p>
          </p:txBody>
        </p:sp>
        <p:sp>
          <p:nvSpPr>
            <p:cNvPr id="136" name="Rectangle 135"/>
            <p:cNvSpPr/>
            <p:nvPr/>
          </p:nvSpPr>
          <p:spPr bwMode="auto">
            <a:xfrm>
              <a:off x="7398262"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Academic Knowledge</a:t>
              </a:r>
            </a:p>
          </p:txBody>
        </p:sp>
        <p:sp>
          <p:nvSpPr>
            <p:cNvPr id="139" name="Rectangle 138"/>
            <p:cNvSpPr/>
            <p:nvPr/>
          </p:nvSpPr>
          <p:spPr bwMode="auto">
            <a:xfrm>
              <a:off x="9707964"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Web Search</a:t>
              </a:r>
            </a:p>
          </p:txBody>
        </p:sp>
        <p:sp>
          <p:nvSpPr>
            <p:cNvPr id="146" name="Rectangle 145"/>
            <p:cNvSpPr/>
            <p:nvPr/>
          </p:nvSpPr>
          <p:spPr bwMode="auto">
            <a:xfrm>
              <a:off x="5084680"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Language Understanding</a:t>
              </a:r>
            </a:p>
          </p:txBody>
        </p:sp>
        <p:sp>
          <p:nvSpPr>
            <p:cNvPr id="147" name="Rectangle 146"/>
            <p:cNvSpPr/>
            <p:nvPr/>
          </p:nvSpPr>
          <p:spPr bwMode="auto">
            <a:xfrm>
              <a:off x="7398262"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Entity Linking</a:t>
              </a:r>
            </a:p>
          </p:txBody>
        </p:sp>
        <p:sp>
          <p:nvSpPr>
            <p:cNvPr id="148" name="Rectangle 147"/>
            <p:cNvSpPr/>
            <p:nvPr/>
          </p:nvSpPr>
          <p:spPr bwMode="auto">
            <a:xfrm>
              <a:off x="9707964"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Image Search</a:t>
              </a:r>
            </a:p>
          </p:txBody>
        </p:sp>
        <p:sp>
          <p:nvSpPr>
            <p:cNvPr id="152" name="Rectangle 151"/>
            <p:cNvSpPr/>
            <p:nvPr/>
          </p:nvSpPr>
          <p:spPr bwMode="auto">
            <a:xfrm>
              <a:off x="5084680"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Linguistic Analysis</a:t>
              </a:r>
            </a:p>
          </p:txBody>
        </p:sp>
        <p:sp>
          <p:nvSpPr>
            <p:cNvPr id="153" name="Rectangle 152"/>
            <p:cNvSpPr/>
            <p:nvPr/>
          </p:nvSpPr>
          <p:spPr bwMode="auto">
            <a:xfrm>
              <a:off x="7398262"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Knowledge Exploration</a:t>
              </a:r>
            </a:p>
          </p:txBody>
        </p:sp>
        <p:sp>
          <p:nvSpPr>
            <p:cNvPr id="154" name="Rectangle 153"/>
            <p:cNvSpPr/>
            <p:nvPr/>
          </p:nvSpPr>
          <p:spPr bwMode="auto">
            <a:xfrm>
              <a:off x="9707964"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Video Search</a:t>
              </a:r>
            </a:p>
          </p:txBody>
        </p:sp>
        <p:sp>
          <p:nvSpPr>
            <p:cNvPr id="158" name="Rectangle 157"/>
            <p:cNvSpPr/>
            <p:nvPr/>
          </p:nvSpPr>
          <p:spPr bwMode="auto">
            <a:xfrm>
              <a:off x="5084680"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Text Analytics</a:t>
              </a:r>
            </a:p>
          </p:txBody>
        </p:sp>
        <p:sp>
          <p:nvSpPr>
            <p:cNvPr id="159" name="Rectangle 158"/>
            <p:cNvSpPr/>
            <p:nvPr/>
          </p:nvSpPr>
          <p:spPr bwMode="auto">
            <a:xfrm>
              <a:off x="7398262" y="46262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Recommendations</a:t>
              </a:r>
            </a:p>
          </p:txBody>
        </p:sp>
        <p:sp>
          <p:nvSpPr>
            <p:cNvPr id="160" name="Rectangle 159"/>
            <p:cNvSpPr/>
            <p:nvPr/>
          </p:nvSpPr>
          <p:spPr bwMode="auto">
            <a:xfrm>
              <a:off x="9707964"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News Search</a:t>
              </a:r>
            </a:p>
          </p:txBody>
        </p:sp>
        <p:sp>
          <p:nvSpPr>
            <p:cNvPr id="150" name="Rectangle 149"/>
            <p:cNvSpPr/>
            <p:nvPr/>
          </p:nvSpPr>
          <p:spPr bwMode="auto">
            <a:xfrm>
              <a:off x="457517"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Emotion</a:t>
              </a:r>
            </a:p>
          </p:txBody>
        </p:sp>
        <p:sp>
          <p:nvSpPr>
            <p:cNvPr id="156" name="Rectangle 155"/>
            <p:cNvSpPr/>
            <p:nvPr/>
          </p:nvSpPr>
          <p:spPr bwMode="auto">
            <a:xfrm>
              <a:off x="457517" y="4626273"/>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Face</a:t>
              </a:r>
            </a:p>
          </p:txBody>
        </p:sp>
        <p:sp>
          <p:nvSpPr>
            <p:cNvPr id="162" name="Rectangle 161"/>
            <p:cNvSpPr/>
            <p:nvPr/>
          </p:nvSpPr>
          <p:spPr bwMode="auto">
            <a:xfrm>
              <a:off x="457517"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Video</a:t>
              </a:r>
            </a:p>
          </p:txBody>
        </p:sp>
        <p:sp>
          <p:nvSpPr>
            <p:cNvPr id="166" name="Rectangle 165"/>
            <p:cNvSpPr/>
            <p:nvPr/>
          </p:nvSpPr>
          <p:spPr bwMode="auto">
            <a:xfrm>
              <a:off x="9707964"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Bing Autosuggest</a:t>
              </a:r>
            </a:p>
          </p:txBody>
        </p:sp>
        <p:sp>
          <p:nvSpPr>
            <p:cNvPr id="168" name="Rectangle 167"/>
            <p:cNvSpPr/>
            <p:nvPr/>
          </p:nvSpPr>
          <p:spPr bwMode="auto">
            <a:xfrm>
              <a:off x="5084680" y="5337640"/>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Web Language Model</a:t>
              </a:r>
            </a:p>
          </p:txBody>
        </p:sp>
        <p:sp>
          <p:nvSpPr>
            <p:cNvPr id="145" name="Rectangle 144"/>
            <p:cNvSpPr/>
            <p:nvPr/>
          </p:nvSpPr>
          <p:spPr bwMode="auto">
            <a:xfrm>
              <a:off x="2771099" y="2492171"/>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Custom Speech Service </a:t>
              </a:r>
              <a:r>
                <a:rPr lang="en-US" sz="1372" dirty="0">
                  <a:solidFill>
                    <a:schemeClr val="tx1"/>
                  </a:solidFill>
                  <a:latin typeface="Segoe UI" panose="020B0502040204020203" pitchFamily="34" charset="0"/>
                  <a:ea typeface="Segoe UI" panose="020B0502040204020203" pitchFamily="34" charset="0"/>
                  <a:cs typeface="Segoe UI" panose="020B0502040204020203" pitchFamily="34" charset="0"/>
                </a:rPr>
                <a:t>(formerly CRIS)</a:t>
              </a:r>
              <a:endPar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51" name="Rectangle 150"/>
            <p:cNvSpPr/>
            <p:nvPr/>
          </p:nvSpPr>
          <p:spPr bwMode="auto">
            <a:xfrm>
              <a:off x="2771099" y="3203538"/>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Speaker Recognition</a:t>
              </a:r>
            </a:p>
          </p:txBody>
        </p:sp>
        <p:sp>
          <p:nvSpPr>
            <p:cNvPr id="170" name="Rectangle 169"/>
            <p:cNvSpPr/>
            <p:nvPr/>
          </p:nvSpPr>
          <p:spPr bwMode="auto">
            <a:xfrm>
              <a:off x="2771099"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Speech</a:t>
              </a:r>
            </a:p>
          </p:txBody>
        </p:sp>
        <p:sp>
          <p:nvSpPr>
            <p:cNvPr id="48" name="Rectangle 47"/>
            <p:cNvSpPr/>
            <p:nvPr/>
          </p:nvSpPr>
          <p:spPr bwMode="auto">
            <a:xfrm>
              <a:off x="457517" y="3914905"/>
              <a:ext cx="2267114" cy="65676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Content Moderator</a:t>
              </a:r>
            </a:p>
          </p:txBody>
        </p:sp>
      </p:grpSp>
      <p:sp>
        <p:nvSpPr>
          <p:cNvPr id="51" name="Rectangle 50"/>
          <p:cNvSpPr/>
          <p:nvPr/>
        </p:nvSpPr>
        <p:spPr bwMode="auto">
          <a:xfrm>
            <a:off x="7252828" y="5474395"/>
            <a:ext cx="2222547" cy="6438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err="1">
                <a:solidFill>
                  <a:schemeClr val="tx1"/>
                </a:solidFill>
                <a:latin typeface="Segoe UI" panose="020B0502040204020203" pitchFamily="34" charset="0"/>
                <a:cs typeface="Segoe UI" panose="020B0502040204020203" pitchFamily="34" charset="0"/>
              </a:rPr>
              <a:t>QnA</a:t>
            </a:r>
            <a:r>
              <a:rPr lang="en-US" sz="1470" dirty="0">
                <a:solidFill>
                  <a:schemeClr val="tx1"/>
                </a:solidFill>
                <a:latin typeface="Segoe UI" panose="020B0502040204020203" pitchFamily="34" charset="0"/>
                <a:cs typeface="Segoe UI" panose="020B0502040204020203" pitchFamily="34" charset="0"/>
              </a:rPr>
              <a:t> Maker</a:t>
            </a:r>
          </a:p>
        </p:txBody>
      </p:sp>
      <p:sp>
        <p:nvSpPr>
          <p:cNvPr id="49" name="Rectangle 48"/>
          <p:cNvSpPr/>
          <p:nvPr/>
        </p:nvSpPr>
        <p:spPr bwMode="auto">
          <a:xfrm>
            <a:off x="1809545" y="726652"/>
            <a:ext cx="8572912"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5294" kern="0" dirty="0">
                <a:solidFill>
                  <a:schemeClr val="tx1"/>
                </a:solidFill>
                <a:latin typeface="Segoe UI Light"/>
              </a:rPr>
              <a:t>Microsoft Cognitive Services</a:t>
            </a:r>
          </a:p>
        </p:txBody>
      </p:sp>
      <p:sp>
        <p:nvSpPr>
          <p:cNvPr id="52" name="Rectangle 51"/>
          <p:cNvSpPr/>
          <p:nvPr/>
        </p:nvSpPr>
        <p:spPr bwMode="auto">
          <a:xfrm>
            <a:off x="2716626" y="4777012"/>
            <a:ext cx="2222547" cy="6438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70" dirty="0">
                <a:solidFill>
                  <a:schemeClr val="tx1"/>
                </a:solidFill>
                <a:latin typeface="Segoe UI" panose="020B0502040204020203" pitchFamily="34" charset="0"/>
                <a:ea typeface="Segoe UI" panose="020B0502040204020203" pitchFamily="34" charset="0"/>
                <a:cs typeface="Segoe UI" panose="020B0502040204020203" pitchFamily="34" charset="0"/>
              </a:rPr>
              <a:t>Translator</a:t>
            </a:r>
          </a:p>
        </p:txBody>
      </p:sp>
      <p:grpSp>
        <p:nvGrpSpPr>
          <p:cNvPr id="40" name="Group 4"/>
          <p:cNvGrpSpPr>
            <a:grpSpLocks noChangeAspect="1"/>
          </p:cNvGrpSpPr>
          <p:nvPr/>
        </p:nvGrpSpPr>
        <p:grpSpPr bwMode="auto">
          <a:xfrm>
            <a:off x="7342520" y="2069488"/>
            <a:ext cx="255196" cy="373456"/>
            <a:chOff x="3526" y="3353"/>
            <a:chExt cx="164" cy="240"/>
          </a:xfrm>
          <a:solidFill>
            <a:schemeClr val="tx1"/>
          </a:solidFill>
        </p:grpSpPr>
        <p:sp>
          <p:nvSpPr>
            <p:cNvPr id="41"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2"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3"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grpFill/>
            <a:ln w="19050">
              <a:solidFill>
                <a:schemeClr val="bg1"/>
              </a:solid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219714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pt-BR" dirty="0"/>
              <a:t>Build a bot with a clear </a:t>
            </a:r>
            <a:r>
              <a:rPr lang="pt-BR" u="sng" dirty="0"/>
              <a:t>purpose</a:t>
            </a:r>
            <a:endParaRPr lang="en-US" u="sng" dirty="0"/>
          </a:p>
        </p:txBody>
      </p:sp>
      <p:sp>
        <p:nvSpPr>
          <p:cNvPr id="6" name="Text Placeholder 5"/>
          <p:cNvSpPr>
            <a:spLocks noGrp="1"/>
          </p:cNvSpPr>
          <p:nvPr>
            <p:ph type="body" sz="quarter" idx="10"/>
          </p:nvPr>
        </p:nvSpPr>
        <p:spPr>
          <a:xfrm>
            <a:off x="343941" y="2980788"/>
            <a:ext cx="11653523" cy="941386"/>
          </a:xfrm>
        </p:spPr>
        <p:txBody>
          <a:bodyPr/>
          <a:lstStyle/>
          <a:p>
            <a:r>
              <a:rPr lang="en-US" sz="2745" dirty="0"/>
              <a:t>Only choose technologies and APIs that clearly serve that purpose. Focus every design decision into driving that goal. </a:t>
            </a:r>
          </a:p>
        </p:txBody>
      </p:sp>
    </p:spTree>
    <p:extLst>
      <p:ext uri="{BB962C8B-B14F-4D97-AF65-F5344CB8AC3E}">
        <p14:creationId xmlns:p14="http://schemas.microsoft.com/office/powerpoint/2010/main" val="302136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1717" t="28285" r="6906" b="2993"/>
          <a:stretch/>
        </p:blipFill>
        <p:spPr>
          <a:xfrm>
            <a:off x="866" y="974"/>
            <a:ext cx="12190270" cy="6856055"/>
          </a:xfrm>
          <a:prstGeom prst="rect">
            <a:avLst/>
          </a:prstGeom>
        </p:spPr>
      </p:pic>
      <p:sp>
        <p:nvSpPr>
          <p:cNvPr id="4" name="Flowchart: Process 4"/>
          <p:cNvSpPr/>
          <p:nvPr/>
        </p:nvSpPr>
        <p:spPr bwMode="auto">
          <a:xfrm>
            <a:off x="865" y="3877150"/>
            <a:ext cx="12190271" cy="2979878"/>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0066" y="4948417"/>
            <a:ext cx="11651870" cy="1647192"/>
          </a:xfrm>
        </p:spPr>
        <p:txBody>
          <a:bodyPr>
            <a:normAutofit/>
          </a:bodyPr>
          <a:lstStyle/>
          <a:p>
            <a:pPr marL="0" indent="0">
              <a:buNone/>
            </a:pPr>
            <a:r>
              <a:rPr lang="en-US" sz="3528" dirty="0">
                <a:gradFill>
                  <a:gsLst>
                    <a:gs pos="2000">
                      <a:schemeClr val="bg1"/>
                    </a:gs>
                    <a:gs pos="100000">
                      <a:schemeClr val="bg1"/>
                    </a:gs>
                  </a:gsLst>
                  <a:lin ang="5400000" scaled="0"/>
                </a:gradFill>
              </a:rPr>
              <a:t>Cognitive Services models are trained using the same deep learning and machine learning techniques that power many products across Microsoft</a:t>
            </a:r>
          </a:p>
        </p:txBody>
      </p:sp>
      <p:sp>
        <p:nvSpPr>
          <p:cNvPr id="3" name="Title 2"/>
          <p:cNvSpPr>
            <a:spLocks noGrp="1"/>
          </p:cNvSpPr>
          <p:nvPr>
            <p:ph type="title" idx="4294967295"/>
          </p:nvPr>
        </p:nvSpPr>
        <p:spPr>
          <a:xfrm>
            <a:off x="270067" y="4074217"/>
            <a:ext cx="11653425" cy="899409"/>
          </a:xfrm>
        </p:spPr>
        <p:txBody>
          <a:bodyPr/>
          <a:lstStyle/>
          <a:p>
            <a:r>
              <a:rPr lang="en-US" dirty="0">
                <a:gradFill>
                  <a:gsLst>
                    <a:gs pos="1250">
                      <a:schemeClr val="bg1"/>
                    </a:gs>
                    <a:gs pos="100000">
                      <a:schemeClr val="bg1"/>
                    </a:gs>
                  </a:gsLst>
                  <a:lin ang="5400000" scaled="0"/>
                </a:gradFill>
              </a:rPr>
              <a:t>Powerful models</a:t>
            </a:r>
          </a:p>
        </p:txBody>
      </p:sp>
      <p:grpSp>
        <p:nvGrpSpPr>
          <p:cNvPr id="14" name="Group 13"/>
          <p:cNvGrpSpPr/>
          <p:nvPr/>
        </p:nvGrpSpPr>
        <p:grpSpPr>
          <a:xfrm>
            <a:off x="9251209" y="2960623"/>
            <a:ext cx="1335148" cy="754696"/>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21"/>
            <p:cNvSpPr>
              <a:spLocks noChangeAspect="1" noEditPoints="1"/>
            </p:cNvSpPr>
            <p:nvPr/>
          </p:nvSpPr>
          <p:spPr bwMode="black">
            <a:xfrm>
              <a:off x="9795323" y="3192462"/>
              <a:ext cx="537715" cy="4686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79" tIns="72943" rIns="91179" bIns="72943" numCol="1" spcCol="0" rtlCol="0" fromWordArt="0" anchor="t" anchorCtr="0" forceAA="0" compatLnSpc="1">
              <a:prstTxWarp prst="textNoShape">
                <a:avLst/>
              </a:prstTxWarp>
              <a:noAutofit/>
            </a:bodyPr>
            <a:lstStyle/>
            <a:p>
              <a:pPr algn="ctr" defTabSz="464861" fontAlgn="base">
                <a:lnSpc>
                  <a:spcPct val="90000"/>
                </a:lnSpc>
                <a:spcBef>
                  <a:spcPct val="0"/>
                </a:spcBef>
                <a:spcAft>
                  <a:spcPct val="0"/>
                </a:spcAft>
              </a:pPr>
              <a:endParaRPr lang="en-US" sz="119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037979" y="2960623"/>
            <a:ext cx="1335148" cy="754696"/>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4" name="Freeform 78"/>
            <p:cNvSpPr>
              <a:spLocks noEditPoints="1"/>
            </p:cNvSpPr>
            <p:nvPr/>
          </p:nvSpPr>
          <p:spPr bwMode="black">
            <a:xfrm>
              <a:off x="8589960" y="3152724"/>
              <a:ext cx="533402" cy="5104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0" tIns="40338" rIns="80675" bIns="40338" numCol="1" anchor="t" anchorCtr="0" compatLnSpc="1">
              <a:prstTxWarp prst="textNoShape">
                <a:avLst/>
              </a:prstTxWarp>
            </a:bodyPr>
            <a:lstStyle/>
            <a:p>
              <a:pPr algn="ctr" defTabSz="896178"/>
              <a:endParaRPr lang="en-US" sz="1567">
                <a:gradFill>
                  <a:gsLst>
                    <a:gs pos="0">
                      <a:srgbClr val="FFFFFF"/>
                    </a:gs>
                    <a:gs pos="100000">
                      <a:srgbClr val="FFFFFF"/>
                    </a:gs>
                  </a:gsLst>
                  <a:lin ang="5400000" scaled="0"/>
                </a:gradFill>
              </a:endParaRPr>
            </a:p>
          </p:txBody>
        </p:sp>
      </p:grpSp>
      <p:grpSp>
        <p:nvGrpSpPr>
          <p:cNvPr id="13" name="Group 12"/>
          <p:cNvGrpSpPr/>
          <p:nvPr/>
        </p:nvGrpSpPr>
        <p:grpSpPr>
          <a:xfrm>
            <a:off x="10468273" y="2960623"/>
            <a:ext cx="1335148" cy="754696"/>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17"/>
            <p:cNvSpPr>
              <a:spLocks noChangeAspect="1" noEditPoints="1"/>
            </p:cNvSpPr>
            <p:nvPr/>
          </p:nvSpPr>
          <p:spPr bwMode="auto">
            <a:xfrm>
              <a:off x="11095037" y="3130548"/>
              <a:ext cx="533399" cy="525341"/>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spTree>
    <p:extLst>
      <p:ext uri="{BB962C8B-B14F-4D97-AF65-F5344CB8AC3E}">
        <p14:creationId xmlns:p14="http://schemas.microsoft.com/office/powerpoint/2010/main" val="67576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868" t="21840" r="630" b="3411"/>
          <a:stretch/>
        </p:blipFill>
        <p:spPr>
          <a:xfrm>
            <a:off x="-4989" y="974"/>
            <a:ext cx="12196126" cy="6860321"/>
          </a:xfrm>
          <a:prstGeom prst="rect">
            <a:avLst/>
          </a:prstGeom>
        </p:spPr>
      </p:pic>
      <p:sp>
        <p:nvSpPr>
          <p:cNvPr id="4" name="Flowchart: Process 4"/>
          <p:cNvSpPr/>
          <p:nvPr/>
        </p:nvSpPr>
        <p:spPr bwMode="auto">
          <a:xfrm>
            <a:off x="865" y="3877150"/>
            <a:ext cx="12190271" cy="2979878"/>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0066" y="4948417"/>
            <a:ext cx="11651870" cy="1647192"/>
          </a:xfrm>
        </p:spPr>
        <p:txBody>
          <a:bodyPr>
            <a:normAutofit/>
          </a:bodyPr>
          <a:lstStyle/>
          <a:p>
            <a:pPr marL="0" indent="0">
              <a:buNone/>
            </a:pPr>
            <a:r>
              <a:rPr lang="en-US" sz="3528" dirty="0">
                <a:gradFill>
                  <a:gsLst>
                    <a:gs pos="2000">
                      <a:schemeClr val="bg1"/>
                    </a:gs>
                    <a:gs pos="100000">
                      <a:schemeClr val="bg1"/>
                    </a:gs>
                  </a:gsLst>
                  <a:lin ang="5400000" scaled="0"/>
                </a:gradFill>
              </a:rPr>
              <a:t>Microsoft Cognitive Services allows you to focus on your application by easily including these services across platforms through simple REST APIs</a:t>
            </a:r>
          </a:p>
        </p:txBody>
      </p:sp>
      <p:sp>
        <p:nvSpPr>
          <p:cNvPr id="3" name="Title 2"/>
          <p:cNvSpPr>
            <a:spLocks noGrp="1"/>
          </p:cNvSpPr>
          <p:nvPr>
            <p:ph type="title" idx="4294967295"/>
          </p:nvPr>
        </p:nvSpPr>
        <p:spPr>
          <a:xfrm>
            <a:off x="270067" y="4074217"/>
            <a:ext cx="11653425" cy="899409"/>
          </a:xfrm>
        </p:spPr>
        <p:txBody>
          <a:bodyPr/>
          <a:lstStyle/>
          <a:p>
            <a:r>
              <a:rPr lang="en-US" dirty="0">
                <a:gradFill>
                  <a:gsLst>
                    <a:gs pos="1250">
                      <a:schemeClr val="bg1"/>
                    </a:gs>
                    <a:gs pos="100000">
                      <a:schemeClr val="bg1"/>
                    </a:gs>
                  </a:gsLst>
                  <a:lin ang="5400000" scaled="0"/>
                </a:gradFill>
              </a:rPr>
              <a:t>Easy to use</a:t>
            </a:r>
          </a:p>
        </p:txBody>
      </p:sp>
      <p:grpSp>
        <p:nvGrpSpPr>
          <p:cNvPr id="8" name="Group 7"/>
          <p:cNvGrpSpPr/>
          <p:nvPr/>
        </p:nvGrpSpPr>
        <p:grpSpPr>
          <a:xfrm>
            <a:off x="10468273" y="2960623"/>
            <a:ext cx="1335148" cy="754696"/>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1" name="Freeform 18"/>
            <p:cNvSpPr>
              <a:spLocks noChangeAspect="1" noEditPoints="1"/>
            </p:cNvSpPr>
            <p:nvPr/>
          </p:nvSpPr>
          <p:spPr bwMode="auto">
            <a:xfrm>
              <a:off x="11174412" y="3176587"/>
              <a:ext cx="291679" cy="485618"/>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grpSp>
        <p:nvGrpSpPr>
          <p:cNvPr id="7" name="Group 6"/>
          <p:cNvGrpSpPr/>
          <p:nvPr/>
        </p:nvGrpSpPr>
        <p:grpSpPr>
          <a:xfrm>
            <a:off x="9251209" y="2960623"/>
            <a:ext cx="1335148" cy="754696"/>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6"/>
            <p:cNvSpPr>
              <a:spLocks noChangeAspect="1" noEditPoints="1"/>
            </p:cNvSpPr>
            <p:nvPr/>
          </p:nvSpPr>
          <p:spPr bwMode="auto">
            <a:xfrm>
              <a:off x="9952037" y="3158652"/>
              <a:ext cx="353405" cy="491010"/>
            </a:xfrm>
            <a:custGeom>
              <a:avLst/>
              <a:gdLst>
                <a:gd name="T0" fmla="*/ 45 w 247"/>
                <a:gd name="T1" fmla="*/ 39 h 343"/>
                <a:gd name="T2" fmla="*/ 38 w 247"/>
                <a:gd name="T3" fmla="*/ 43 h 343"/>
                <a:gd name="T4" fmla="*/ 35 w 247"/>
                <a:gd name="T5" fmla="*/ 52 h 343"/>
                <a:gd name="T6" fmla="*/ 37 w 247"/>
                <a:gd name="T7" fmla="*/ 77 h 343"/>
                <a:gd name="T8" fmla="*/ 59 w 247"/>
                <a:gd name="T9" fmla="*/ 172 h 343"/>
                <a:gd name="T10" fmla="*/ 68 w 247"/>
                <a:gd name="T11" fmla="*/ 230 h 343"/>
                <a:gd name="T12" fmla="*/ 69 w 247"/>
                <a:gd name="T13" fmla="*/ 236 h 343"/>
                <a:gd name="T14" fmla="*/ 64 w 247"/>
                <a:gd name="T15" fmla="*/ 233 h 343"/>
                <a:gd name="T16" fmla="*/ 58 w 247"/>
                <a:gd name="T17" fmla="*/ 227 h 343"/>
                <a:gd name="T18" fmla="*/ 53 w 247"/>
                <a:gd name="T19" fmla="*/ 218 h 343"/>
                <a:gd name="T20" fmla="*/ 43 w 247"/>
                <a:gd name="T21" fmla="*/ 201 h 343"/>
                <a:gd name="T22" fmla="*/ 25 w 247"/>
                <a:gd name="T23" fmla="*/ 184 h 343"/>
                <a:gd name="T24" fmla="*/ 5 w 247"/>
                <a:gd name="T25" fmla="*/ 182 h 343"/>
                <a:gd name="T26" fmla="*/ 0 w 247"/>
                <a:gd name="T27" fmla="*/ 190 h 343"/>
                <a:gd name="T28" fmla="*/ 3 w 247"/>
                <a:gd name="T29" fmla="*/ 201 h 343"/>
                <a:gd name="T30" fmla="*/ 16 w 247"/>
                <a:gd name="T31" fmla="*/ 224 h 343"/>
                <a:gd name="T32" fmla="*/ 44 w 247"/>
                <a:gd name="T33" fmla="*/ 278 h 343"/>
                <a:gd name="T34" fmla="*/ 72 w 247"/>
                <a:gd name="T35" fmla="*/ 313 h 343"/>
                <a:gd name="T36" fmla="*/ 122 w 247"/>
                <a:gd name="T37" fmla="*/ 339 h 343"/>
                <a:gd name="T38" fmla="*/ 187 w 247"/>
                <a:gd name="T39" fmla="*/ 341 h 343"/>
                <a:gd name="T40" fmla="*/ 231 w 247"/>
                <a:gd name="T41" fmla="*/ 321 h 343"/>
                <a:gd name="T42" fmla="*/ 210 w 247"/>
                <a:gd name="T43" fmla="*/ 174 h 343"/>
                <a:gd name="T44" fmla="*/ 143 w 247"/>
                <a:gd name="T45" fmla="*/ 162 h 343"/>
                <a:gd name="T46" fmla="*/ 102 w 247"/>
                <a:gd name="T47" fmla="*/ 160 h 343"/>
                <a:gd name="T48" fmla="*/ 100 w 247"/>
                <a:gd name="T49" fmla="*/ 160 h 343"/>
                <a:gd name="T50" fmla="*/ 99 w 247"/>
                <a:gd name="T51" fmla="*/ 159 h 343"/>
                <a:gd name="T52" fmla="*/ 84 w 247"/>
                <a:gd name="T53" fmla="*/ 120 h 343"/>
                <a:gd name="T54" fmla="*/ 65 w 247"/>
                <a:gd name="T55" fmla="*/ 67 h 343"/>
                <a:gd name="T56" fmla="*/ 59 w 247"/>
                <a:gd name="T57" fmla="*/ 45 h 343"/>
                <a:gd name="T58" fmla="*/ 45 w 247"/>
                <a:gd name="T59" fmla="*/ 39 h 343"/>
                <a:gd name="T60" fmla="*/ 4 w 247"/>
                <a:gd name="T61" fmla="*/ 45 h 343"/>
                <a:gd name="T62" fmla="*/ 49 w 247"/>
                <a:gd name="T63" fmla="*/ 0 h 343"/>
                <a:gd name="T64" fmla="*/ 94 w 247"/>
                <a:gd name="T65" fmla="*/ 45 h 343"/>
                <a:gd name="T66" fmla="*/ 78 w 247"/>
                <a:gd name="T67" fmla="*/ 80 h 343"/>
                <a:gd name="T68" fmla="*/ 74 w 247"/>
                <a:gd name="T69" fmla="*/ 66 h 343"/>
                <a:gd name="T70" fmla="*/ 66 w 247"/>
                <a:gd name="T71" fmla="*/ 39 h 343"/>
                <a:gd name="T72" fmla="*/ 44 w 247"/>
                <a:gd name="T73" fmla="*/ 29 h 343"/>
                <a:gd name="T74" fmla="*/ 31 w 247"/>
                <a:gd name="T75" fmla="*/ 36 h 343"/>
                <a:gd name="T76" fmla="*/ 27 w 247"/>
                <a:gd name="T77" fmla="*/ 50 h 343"/>
                <a:gd name="T78" fmla="*/ 29 w 247"/>
                <a:gd name="T79" fmla="*/ 79 h 343"/>
                <a:gd name="T80" fmla="*/ 30 w 247"/>
                <a:gd name="T81" fmla="*/ 86 h 343"/>
                <a:gd name="T82" fmla="*/ 4 w 247"/>
                <a:gd name="T83" fmla="*/ 4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7" h="343">
                  <a:moveTo>
                    <a:pt x="45" y="39"/>
                  </a:moveTo>
                  <a:cubicBezTo>
                    <a:pt x="41" y="39"/>
                    <a:pt x="40" y="40"/>
                    <a:pt x="38" y="43"/>
                  </a:cubicBezTo>
                  <a:cubicBezTo>
                    <a:pt x="36" y="45"/>
                    <a:pt x="35" y="48"/>
                    <a:pt x="35" y="52"/>
                  </a:cubicBezTo>
                  <a:cubicBezTo>
                    <a:pt x="34" y="60"/>
                    <a:pt x="36" y="70"/>
                    <a:pt x="37" y="77"/>
                  </a:cubicBezTo>
                  <a:cubicBezTo>
                    <a:pt x="41" y="109"/>
                    <a:pt x="53" y="140"/>
                    <a:pt x="59" y="172"/>
                  </a:cubicBezTo>
                  <a:cubicBezTo>
                    <a:pt x="63" y="192"/>
                    <a:pt x="64" y="211"/>
                    <a:pt x="68" y="230"/>
                  </a:cubicBezTo>
                  <a:cubicBezTo>
                    <a:pt x="69" y="236"/>
                    <a:pt x="69" y="236"/>
                    <a:pt x="69" y="236"/>
                  </a:cubicBezTo>
                  <a:cubicBezTo>
                    <a:pt x="64" y="233"/>
                    <a:pt x="64" y="233"/>
                    <a:pt x="64" y="233"/>
                  </a:cubicBezTo>
                  <a:cubicBezTo>
                    <a:pt x="61" y="232"/>
                    <a:pt x="60" y="230"/>
                    <a:pt x="58" y="227"/>
                  </a:cubicBezTo>
                  <a:cubicBezTo>
                    <a:pt x="56" y="224"/>
                    <a:pt x="55" y="221"/>
                    <a:pt x="53" y="218"/>
                  </a:cubicBezTo>
                  <a:cubicBezTo>
                    <a:pt x="49" y="212"/>
                    <a:pt x="46" y="205"/>
                    <a:pt x="43" y="201"/>
                  </a:cubicBezTo>
                  <a:cubicBezTo>
                    <a:pt x="37" y="195"/>
                    <a:pt x="31" y="188"/>
                    <a:pt x="25" y="184"/>
                  </a:cubicBezTo>
                  <a:cubicBezTo>
                    <a:pt x="18" y="180"/>
                    <a:pt x="12" y="179"/>
                    <a:pt x="5" y="182"/>
                  </a:cubicBezTo>
                  <a:cubicBezTo>
                    <a:pt x="1" y="185"/>
                    <a:pt x="0" y="188"/>
                    <a:pt x="0" y="190"/>
                  </a:cubicBezTo>
                  <a:cubicBezTo>
                    <a:pt x="0" y="193"/>
                    <a:pt x="2" y="197"/>
                    <a:pt x="3" y="201"/>
                  </a:cubicBezTo>
                  <a:cubicBezTo>
                    <a:pt x="7" y="208"/>
                    <a:pt x="14" y="216"/>
                    <a:pt x="16" y="224"/>
                  </a:cubicBezTo>
                  <a:cubicBezTo>
                    <a:pt x="21" y="245"/>
                    <a:pt x="33" y="260"/>
                    <a:pt x="44" y="278"/>
                  </a:cubicBezTo>
                  <a:cubicBezTo>
                    <a:pt x="53" y="291"/>
                    <a:pt x="59" y="306"/>
                    <a:pt x="72" y="313"/>
                  </a:cubicBezTo>
                  <a:cubicBezTo>
                    <a:pt x="90" y="322"/>
                    <a:pt x="105" y="336"/>
                    <a:pt x="122" y="339"/>
                  </a:cubicBezTo>
                  <a:cubicBezTo>
                    <a:pt x="143" y="342"/>
                    <a:pt x="166" y="343"/>
                    <a:pt x="187" y="341"/>
                  </a:cubicBezTo>
                  <a:cubicBezTo>
                    <a:pt x="207" y="338"/>
                    <a:pt x="223" y="331"/>
                    <a:pt x="231" y="321"/>
                  </a:cubicBezTo>
                  <a:cubicBezTo>
                    <a:pt x="247" y="254"/>
                    <a:pt x="237" y="210"/>
                    <a:pt x="210" y="174"/>
                  </a:cubicBezTo>
                  <a:cubicBezTo>
                    <a:pt x="192" y="168"/>
                    <a:pt x="165" y="164"/>
                    <a:pt x="143" y="162"/>
                  </a:cubicBezTo>
                  <a:cubicBezTo>
                    <a:pt x="120" y="161"/>
                    <a:pt x="102" y="160"/>
                    <a:pt x="102" y="160"/>
                  </a:cubicBezTo>
                  <a:cubicBezTo>
                    <a:pt x="100" y="160"/>
                    <a:pt x="100" y="160"/>
                    <a:pt x="100" y="160"/>
                  </a:cubicBezTo>
                  <a:cubicBezTo>
                    <a:pt x="99" y="159"/>
                    <a:pt x="99" y="159"/>
                    <a:pt x="99" y="159"/>
                  </a:cubicBezTo>
                  <a:cubicBezTo>
                    <a:pt x="99" y="159"/>
                    <a:pt x="92" y="141"/>
                    <a:pt x="84" y="120"/>
                  </a:cubicBezTo>
                  <a:cubicBezTo>
                    <a:pt x="76" y="100"/>
                    <a:pt x="67" y="77"/>
                    <a:pt x="65" y="67"/>
                  </a:cubicBezTo>
                  <a:cubicBezTo>
                    <a:pt x="64" y="58"/>
                    <a:pt x="62" y="50"/>
                    <a:pt x="59" y="45"/>
                  </a:cubicBezTo>
                  <a:cubicBezTo>
                    <a:pt x="56" y="41"/>
                    <a:pt x="53" y="38"/>
                    <a:pt x="45" y="39"/>
                  </a:cubicBezTo>
                  <a:close/>
                  <a:moveTo>
                    <a:pt x="4" y="45"/>
                  </a:moveTo>
                  <a:cubicBezTo>
                    <a:pt x="4" y="20"/>
                    <a:pt x="24" y="0"/>
                    <a:pt x="49" y="0"/>
                  </a:cubicBezTo>
                  <a:cubicBezTo>
                    <a:pt x="74" y="0"/>
                    <a:pt x="94" y="20"/>
                    <a:pt x="94" y="45"/>
                  </a:cubicBezTo>
                  <a:cubicBezTo>
                    <a:pt x="94" y="59"/>
                    <a:pt x="88" y="72"/>
                    <a:pt x="78" y="80"/>
                  </a:cubicBezTo>
                  <a:cubicBezTo>
                    <a:pt x="76" y="74"/>
                    <a:pt x="74" y="69"/>
                    <a:pt x="74" y="66"/>
                  </a:cubicBezTo>
                  <a:cubicBezTo>
                    <a:pt x="71" y="54"/>
                    <a:pt x="69" y="45"/>
                    <a:pt x="66" y="39"/>
                  </a:cubicBezTo>
                  <a:cubicBezTo>
                    <a:pt x="61" y="31"/>
                    <a:pt x="54" y="28"/>
                    <a:pt x="44" y="29"/>
                  </a:cubicBezTo>
                  <a:cubicBezTo>
                    <a:pt x="39" y="29"/>
                    <a:pt x="35" y="32"/>
                    <a:pt x="31" y="36"/>
                  </a:cubicBezTo>
                  <a:cubicBezTo>
                    <a:pt x="29" y="39"/>
                    <a:pt x="28" y="44"/>
                    <a:pt x="27" y="50"/>
                  </a:cubicBezTo>
                  <a:cubicBezTo>
                    <a:pt x="26" y="60"/>
                    <a:pt x="28" y="71"/>
                    <a:pt x="29" y="79"/>
                  </a:cubicBezTo>
                  <a:cubicBezTo>
                    <a:pt x="29" y="81"/>
                    <a:pt x="30" y="84"/>
                    <a:pt x="30" y="86"/>
                  </a:cubicBezTo>
                  <a:cubicBezTo>
                    <a:pt x="15" y="79"/>
                    <a:pt x="4" y="63"/>
                    <a:pt x="4" y="45"/>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grpSp>
        <p:nvGrpSpPr>
          <p:cNvPr id="9" name="Group 8"/>
          <p:cNvGrpSpPr/>
          <p:nvPr/>
        </p:nvGrpSpPr>
        <p:grpSpPr>
          <a:xfrm>
            <a:off x="8037979" y="2960623"/>
            <a:ext cx="1335148" cy="754696"/>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4" name="Freeform 65"/>
            <p:cNvSpPr>
              <a:spLocks noEditPoints="1"/>
            </p:cNvSpPr>
            <p:nvPr/>
          </p:nvSpPr>
          <p:spPr bwMode="auto">
            <a:xfrm>
              <a:off x="8664257" y="3161982"/>
              <a:ext cx="420510" cy="481937"/>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042"/>
              <a:endParaRPr lang="en-US" sz="1765">
                <a:solidFill>
                  <a:srgbClr val="FFFFFF"/>
                </a:solidFill>
              </a:endParaRPr>
            </a:p>
          </p:txBody>
        </p:sp>
      </p:grpSp>
    </p:spTree>
    <p:extLst>
      <p:ext uri="{BB962C8B-B14F-4D97-AF65-F5344CB8AC3E}">
        <p14:creationId xmlns:p14="http://schemas.microsoft.com/office/powerpoint/2010/main" val="43418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
        <p:nvSpPr>
          <p:cNvPr id="3" name="Text Placeholder 2"/>
          <p:cNvSpPr>
            <a:spLocks noGrp="1"/>
          </p:cNvSpPr>
          <p:nvPr>
            <p:ph type="body" idx="1"/>
          </p:nvPr>
        </p:nvSpPr>
        <p:spPr/>
        <p:txBody>
          <a:bodyPr/>
          <a:lstStyle/>
          <a:p>
            <a:r>
              <a:rPr lang="en-US" dirty="0"/>
              <a:t>Computers that see</a:t>
            </a:r>
          </a:p>
        </p:txBody>
      </p:sp>
    </p:spTree>
    <p:extLst>
      <p:ext uri="{BB962C8B-B14F-4D97-AF65-F5344CB8AC3E}">
        <p14:creationId xmlns:p14="http://schemas.microsoft.com/office/powerpoint/2010/main" val="1052919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70067" y="1359083"/>
            <a:ext cx="5377786" cy="46504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Title 7"/>
          <p:cNvSpPr txBox="1">
            <a:spLocks/>
          </p:cNvSpPr>
          <p:nvPr/>
        </p:nvSpPr>
        <p:spPr>
          <a:xfrm>
            <a:off x="270067" y="344560"/>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a:gradFill>
                  <a:gsLst>
                    <a:gs pos="1250">
                      <a:srgbClr val="404040"/>
                    </a:gs>
                    <a:gs pos="100000">
                      <a:srgbClr val="404040"/>
                    </a:gs>
                  </a:gsLst>
                  <a:lin ang="5400000" scaled="0"/>
                </a:gradFill>
              </a:rPr>
              <a:t>Analyze Image – Example</a:t>
            </a:r>
          </a:p>
        </p:txBody>
      </p:sp>
      <p:grpSp>
        <p:nvGrpSpPr>
          <p:cNvPr id="17" name="Group 16"/>
          <p:cNvGrpSpPr/>
          <p:nvPr/>
        </p:nvGrpSpPr>
        <p:grpSpPr>
          <a:xfrm>
            <a:off x="5834580" y="1084616"/>
            <a:ext cx="5228403" cy="436044"/>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Type of Image:</a:t>
              </a:r>
            </a:p>
          </p:txBody>
        </p:sp>
      </p:grpSp>
      <p:sp>
        <p:nvSpPr>
          <p:cNvPr id="21" name="TextBox 20"/>
          <p:cNvSpPr txBox="1"/>
          <p:nvPr/>
        </p:nvSpPr>
        <p:spPr>
          <a:xfrm>
            <a:off x="5847030" y="1528442"/>
            <a:ext cx="3617719" cy="1013083"/>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Clip Art Type	0 Non-clipart</a:t>
            </a:r>
          </a:p>
          <a:p>
            <a:pPr>
              <a:lnSpc>
                <a:spcPct val="90000"/>
              </a:lnSpc>
              <a:spcAft>
                <a:spcPts val="588"/>
              </a:spcAft>
            </a:pPr>
            <a:r>
              <a:rPr lang="en-US" sz="1371" dirty="0">
                <a:gradFill>
                  <a:gsLst>
                    <a:gs pos="2917">
                      <a:srgbClr val="404040"/>
                    </a:gs>
                    <a:gs pos="30000">
                      <a:srgbClr val="404040"/>
                    </a:gs>
                  </a:gsLst>
                  <a:lin ang="5400000" scaled="0"/>
                </a:gradFill>
              </a:rPr>
              <a:t>Line Drawing Type	0 Non-Line Drawing</a:t>
            </a:r>
          </a:p>
          <a:p>
            <a:pPr>
              <a:lnSpc>
                <a:spcPct val="90000"/>
              </a:lnSpc>
              <a:spcAft>
                <a:spcPts val="588"/>
              </a:spcAft>
            </a:pPr>
            <a:r>
              <a:rPr lang="en-US" sz="1371" dirty="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834580" y="2543463"/>
            <a:ext cx="5228403" cy="436044"/>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Content of Image:</a:t>
              </a:r>
            </a:p>
          </p:txBody>
        </p:sp>
      </p:grpSp>
      <p:sp>
        <p:nvSpPr>
          <p:cNvPr id="25" name="TextBox 24"/>
          <p:cNvSpPr txBox="1"/>
          <p:nvPr/>
        </p:nvSpPr>
        <p:spPr>
          <a:xfrm>
            <a:off x="5847030" y="2987287"/>
            <a:ext cx="6374352" cy="1440666"/>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Categories		</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28"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a:lnSpc>
                <a:spcPct val="90000"/>
              </a:lnSpc>
              <a:spcAft>
                <a:spcPts val="588"/>
              </a:spcAft>
            </a:pPr>
            <a:r>
              <a:rPr lang="en-US" sz="1371" dirty="0">
                <a:gradFill>
                  <a:gsLst>
                    <a:gs pos="2917">
                      <a:srgbClr val="404040"/>
                    </a:gs>
                    <a:gs pos="30000">
                      <a:srgbClr val="404040"/>
                    </a:gs>
                  </a:gsLst>
                  <a:lin ang="5400000" scaled="0"/>
                </a:gradFill>
              </a:rPr>
              <a:t>Adult Content	False</a:t>
            </a:r>
          </a:p>
          <a:p>
            <a:pPr>
              <a:lnSpc>
                <a:spcPct val="90000"/>
              </a:lnSpc>
              <a:spcAft>
                <a:spcPts val="588"/>
              </a:spcAft>
            </a:pPr>
            <a:r>
              <a:rPr lang="en-US" sz="1371" dirty="0">
                <a:gradFill>
                  <a:gsLst>
                    <a:gs pos="2917">
                      <a:srgbClr val="404040"/>
                    </a:gs>
                    <a:gs pos="30000">
                      <a:srgbClr val="404040"/>
                    </a:gs>
                  </a:gsLst>
                  <a:lin ang="5400000" scaled="0"/>
                </a:gradFill>
              </a:rPr>
              <a:t>Adult Score		0.18533889949321747</a:t>
            </a:r>
          </a:p>
          <a:p>
            <a:pPr>
              <a:lnSpc>
                <a:spcPct val="90000"/>
              </a:lnSpc>
              <a:spcAft>
                <a:spcPts val="588"/>
              </a:spcAft>
            </a:pPr>
            <a:r>
              <a:rPr lang="en-US" sz="1371" dirty="0">
                <a:gradFill>
                  <a:gsLst>
                    <a:gs pos="2917">
                      <a:srgbClr val="404040"/>
                    </a:gs>
                    <a:gs pos="30000">
                      <a:srgbClr val="404040"/>
                    </a:gs>
                  </a:gsLst>
                  <a:lin ang="5400000" scaled="0"/>
                </a:gradFill>
              </a:rPr>
              <a:t>Faces		</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28"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28"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p>
        </p:txBody>
      </p:sp>
      <p:grpSp>
        <p:nvGrpSpPr>
          <p:cNvPr id="26" name="Group 25"/>
          <p:cNvGrpSpPr/>
          <p:nvPr/>
        </p:nvGrpSpPr>
        <p:grpSpPr>
          <a:xfrm>
            <a:off x="5834580" y="4333694"/>
            <a:ext cx="5228403" cy="436044"/>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8133"/>
            </a:xfrm>
            <a:prstGeom prst="rect">
              <a:avLst/>
            </a:prstGeom>
          </p:spPr>
          <p:txBody>
            <a:bodyPr wrap="square">
              <a:spAutoFit/>
            </a:bodyPr>
            <a:lstStyle/>
            <a:p>
              <a:r>
                <a:rPr lang="en-US" sz="1961" dirty="0">
                  <a:gradFill>
                    <a:gsLst>
                      <a:gs pos="0">
                        <a:srgbClr val="404040"/>
                      </a:gs>
                      <a:gs pos="100000">
                        <a:srgbClr val="404040"/>
                      </a:gs>
                    </a:gsLst>
                    <a:lin ang="5400000" scaled="0"/>
                  </a:gradFill>
                </a:rPr>
                <a:t>Image Colors:</a:t>
              </a:r>
            </a:p>
          </p:txBody>
        </p:sp>
      </p:grpSp>
      <p:grpSp>
        <p:nvGrpSpPr>
          <p:cNvPr id="31" name="Group 30"/>
          <p:cNvGrpSpPr/>
          <p:nvPr/>
        </p:nvGrpSpPr>
        <p:grpSpPr>
          <a:xfrm>
            <a:off x="5847030" y="4777519"/>
            <a:ext cx="3567769" cy="1279886"/>
            <a:chOff x="5964237" y="5402262"/>
            <a:chExt cx="3639826" cy="1305735"/>
          </a:xfrm>
        </p:grpSpPr>
        <p:sp>
          <p:nvSpPr>
            <p:cNvPr id="29" name="TextBox 28"/>
            <p:cNvSpPr txBox="1"/>
            <p:nvPr/>
          </p:nvSpPr>
          <p:spPr>
            <a:xfrm>
              <a:off x="5964237" y="5402262"/>
              <a:ext cx="3639826" cy="1305735"/>
            </a:xfrm>
            <a:prstGeom prst="rect">
              <a:avLst/>
            </a:prstGeom>
            <a:noFill/>
          </p:spPr>
          <p:txBody>
            <a:bodyPr wrap="none" lIns="179259" tIns="143407" rIns="179259" bIns="143407" rtlCol="0">
              <a:spAutoFit/>
            </a:bodyPr>
            <a:lstStyle/>
            <a:p>
              <a:pPr>
                <a:lnSpc>
                  <a:spcPct val="90000"/>
                </a:lnSpc>
                <a:spcAft>
                  <a:spcPts val="588"/>
                </a:spcAft>
              </a:pPr>
              <a:r>
                <a:rPr lang="en-US" sz="1371" dirty="0">
                  <a:gradFill>
                    <a:gsLst>
                      <a:gs pos="2917">
                        <a:srgbClr val="404040"/>
                      </a:gs>
                      <a:gs pos="30000">
                        <a:srgbClr val="404040"/>
                      </a:gs>
                    </a:gsLst>
                    <a:lin ang="5400000" scaled="0"/>
                  </a:gradFill>
                </a:rPr>
                <a:t>Dominant Color Background	White</a:t>
              </a:r>
            </a:p>
            <a:p>
              <a:pPr>
                <a:lnSpc>
                  <a:spcPct val="90000"/>
                </a:lnSpc>
                <a:spcAft>
                  <a:spcPts val="588"/>
                </a:spcAft>
              </a:pPr>
              <a:r>
                <a:rPr lang="en-US" sz="1371" dirty="0">
                  <a:gradFill>
                    <a:gsLst>
                      <a:gs pos="2917">
                        <a:srgbClr val="404040"/>
                      </a:gs>
                      <a:gs pos="30000">
                        <a:srgbClr val="404040"/>
                      </a:gs>
                    </a:gsLst>
                    <a:lin ang="5400000" scaled="0"/>
                  </a:gradFill>
                </a:rPr>
                <a:t>Dominant Color Foreground	Grey</a:t>
              </a:r>
            </a:p>
            <a:p>
              <a:pPr>
                <a:lnSpc>
                  <a:spcPct val="90000"/>
                </a:lnSpc>
                <a:spcAft>
                  <a:spcPts val="588"/>
                </a:spcAft>
              </a:pPr>
              <a:r>
                <a:rPr lang="en-US" sz="1371" dirty="0">
                  <a:gradFill>
                    <a:gsLst>
                      <a:gs pos="2917">
                        <a:srgbClr val="404040"/>
                      </a:gs>
                      <a:gs pos="30000">
                        <a:srgbClr val="404040"/>
                      </a:gs>
                    </a:gsLst>
                    <a:lin ang="5400000" scaled="0"/>
                  </a:gradFill>
                </a:rPr>
                <a:t>Dominant Colors		White</a:t>
              </a:r>
            </a:p>
            <a:p>
              <a:pPr>
                <a:lnSpc>
                  <a:spcPct val="90000"/>
                </a:lnSpc>
                <a:spcAft>
                  <a:spcPts val="588"/>
                </a:spcAft>
              </a:pPr>
              <a:r>
                <a:rPr lang="en-US" sz="1371" dirty="0">
                  <a:gradFill>
                    <a:gsLst>
                      <a:gs pos="2917">
                        <a:srgbClr val="404040"/>
                      </a:gs>
                      <a:gs pos="30000">
                        <a:srgbClr val="404040"/>
                      </a:gs>
                    </a:gsLst>
                    <a:lin ang="5400000" scaled="0"/>
                  </a:gradFill>
                </a:rPr>
                <a:t>Accent Color		</a:t>
              </a: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1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869373" y="1125613"/>
            <a:ext cx="6650094" cy="734694"/>
          </a:xfrm>
          <a:prstGeom prst="rect">
            <a:avLst/>
          </a:prstGeom>
          <a:noFill/>
        </p:spPr>
        <p:txBody>
          <a:bodyPr wrap="square" lIns="182802" tIns="146243" rIns="182802" bIns="146243" rtlCol="0">
            <a:spAutoFit/>
          </a:bodyPr>
          <a:lstStyle/>
          <a:p>
            <a:pPr defTabSz="896043">
              <a:lnSpc>
                <a:spcPct val="90000"/>
              </a:lnSpc>
              <a:spcAft>
                <a:spcPts val="588"/>
              </a:spcAft>
              <a:defRPr/>
            </a:pPr>
            <a:r>
              <a:rPr lang="en-US" sz="1537" kern="0" dirty="0">
                <a:latin typeface="Segoe UI"/>
              </a:rPr>
              <a:t>Categories</a:t>
            </a:r>
            <a:r>
              <a:rPr lang="en-US" sz="1371" kern="0" dirty="0">
                <a:latin typeface="Segoe UI"/>
              </a:rPr>
              <a:t>	</a:t>
            </a:r>
            <a:r>
              <a:rPr lang="en-US" sz="1028" kern="0" dirty="0">
                <a:latin typeface="Consolas" panose="020B0609020204030204" pitchFamily="49" charset="0"/>
              </a:rPr>
              <a:t>v0: </a:t>
            </a:r>
            <a:r>
              <a:rPr lang="en-US" sz="1028" kern="0" dirty="0">
                <a:latin typeface="Consolas" panose="020B0609020204030204" pitchFamily="49" charset="0"/>
                <a:cs typeface="Consolas" panose="020B0609020204030204" pitchFamily="49" charset="0"/>
              </a:rPr>
              <a:t>[{ “name”: “animal”, “score”: 0.9765625 }]</a:t>
            </a:r>
          </a:p>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a:t>
            </a:r>
            <a:endParaRPr lang="en-US" sz="1028" dirty="0">
              <a:latin typeface="Consolas" panose="020B0609020204030204" pitchFamily="49" charset="0"/>
            </a:endParaRPr>
          </a:p>
        </p:txBody>
      </p:sp>
      <p:pic>
        <p:nvPicPr>
          <p:cNvPr id="1026" name="Picture 2" descr="Cow_In_A_Field_(3665872890).jpg (3335×1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33" y="1943975"/>
            <a:ext cx="5461767" cy="3113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a:xfrm>
            <a:off x="5962994" y="1517031"/>
            <a:ext cx="6332399" cy="3639070"/>
          </a:xfrm>
          <a:prstGeom prst="rect">
            <a:avLst/>
          </a:prstGeom>
        </p:spPr>
        <p:txBody>
          <a:bodyPr wrap="square">
            <a:spAutoFit/>
          </a:bodyPr>
          <a:lstStyle/>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V1: [{ "name": "grass", "confidence": 0.9999992847442627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"outdoor", "confidence": 0.9999072551727295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"cow", "confidence": 0.99954754114151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"field", "confidence": 0.9976195693016052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"brown", "confidence": 0.988935649394989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"animal", "confidence": 0.97904372215271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"standing", "confidence": 0.9632768630981445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"mammal", "confidence": 0.9366017580032349,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"wire", "confidence": 0.8946959376335144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"green", "confidence": 0.8844101428985596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"pasture", "confidence": 0.8332059383392334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"bovine", "confidence": 0.5618471503257751,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"grassy", "confidence": 0.48627158999443054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"lush", "confidence": 0.1874018907546997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"staring", "confidence": 0.165890634059906 }]</a:t>
            </a:r>
            <a:endParaRPr lang="en-US" sz="1539" dirty="0">
              <a:latin typeface="Segoe UI"/>
            </a:endParaRPr>
          </a:p>
        </p:txBody>
      </p:sp>
      <p:sp>
        <p:nvSpPr>
          <p:cNvPr id="15" name="Rectangle 14"/>
          <p:cNvSpPr/>
          <p:nvPr/>
        </p:nvSpPr>
        <p:spPr>
          <a:xfrm>
            <a:off x="6081542" y="5115027"/>
            <a:ext cx="6093580" cy="976347"/>
          </a:xfrm>
          <a:prstGeom prst="rect">
            <a:avLst/>
          </a:prstGeom>
        </p:spPr>
        <p:txBody>
          <a:bodyPr>
            <a:spAutoFit/>
          </a:bodyPr>
          <a:lstStyle/>
          <a:p>
            <a:pPr defTabSz="913874">
              <a:lnSpc>
                <a:spcPct val="90000"/>
              </a:lnSpc>
              <a:spcAft>
                <a:spcPts val="600"/>
              </a:spcAft>
              <a:defRPr/>
            </a:pPr>
            <a:r>
              <a:rPr lang="en-US" sz="1539" dirty="0">
                <a:latin typeface="Segoe UI"/>
              </a:rPr>
              <a:t>Describe	</a:t>
            </a:r>
          </a:p>
          <a:p>
            <a:pPr defTabSz="913874">
              <a:lnSpc>
                <a:spcPct val="90000"/>
              </a:lnSpc>
              <a:spcAft>
                <a:spcPts val="600"/>
              </a:spcAft>
              <a:defRPr/>
            </a:pPr>
            <a:r>
              <a:rPr lang="en-US" sz="1028" dirty="0">
                <a:latin typeface="Consolas" panose="020B0609020204030204" pitchFamily="49" charset="0"/>
              </a:rPr>
              <a:t>	0.975 "a brown cow standing on top of a lush green field“</a:t>
            </a:r>
          </a:p>
          <a:p>
            <a:pPr defTabSz="913874">
              <a:lnSpc>
                <a:spcPct val="90000"/>
              </a:lnSpc>
              <a:spcAft>
                <a:spcPts val="600"/>
              </a:spcAft>
              <a:defRPr/>
            </a:pPr>
            <a:r>
              <a:rPr lang="en-US" sz="1028" dirty="0">
                <a:latin typeface="Consolas" panose="020B0609020204030204" pitchFamily="49" charset="0"/>
              </a:rPr>
              <a:t>	0.974  “a cow standing on top of a lush green field”</a:t>
            </a:r>
          </a:p>
          <a:p>
            <a:pPr defTabSz="913874">
              <a:lnSpc>
                <a:spcPct val="90000"/>
              </a:lnSpc>
              <a:spcAft>
                <a:spcPts val="600"/>
              </a:spcAft>
              <a:defRPr/>
            </a:pPr>
            <a:r>
              <a:rPr lang="en-US" sz="1028" dirty="0">
                <a:latin typeface="Consolas" panose="020B0609020204030204" pitchFamily="49" charset="0"/>
              </a:rPr>
              <a:t>	0.965  “a large brown cow standing on top of a lush green field”</a:t>
            </a:r>
            <a:endParaRPr lang="en-US" sz="1765" dirty="0">
              <a:latin typeface="Segoe UI"/>
            </a:endParaRPr>
          </a:p>
        </p:txBody>
      </p:sp>
      <p:sp>
        <p:nvSpPr>
          <p:cNvPr id="16" name="Rectangle 15"/>
          <p:cNvSpPr/>
          <p:nvPr/>
        </p:nvSpPr>
        <p:spPr bwMode="auto">
          <a:xfrm>
            <a:off x="7813905" y="1252697"/>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grpSp>
        <p:nvGrpSpPr>
          <p:cNvPr id="21" name="Group 20"/>
          <p:cNvGrpSpPr/>
          <p:nvPr/>
        </p:nvGrpSpPr>
        <p:grpSpPr>
          <a:xfrm>
            <a:off x="-347696" y="296628"/>
            <a:ext cx="1812825" cy="899409"/>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pic>
          <p:nvPicPr>
            <p:cNvPr id="23" name="Picture 22"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08701" y="290404"/>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a:gradFill>
                  <a:gsLst>
                    <a:gs pos="1250">
                      <a:srgbClr val="404040"/>
                    </a:gs>
                    <a:gs pos="100000">
                      <a:srgbClr val="404040"/>
                    </a:gs>
                  </a:gsLst>
                  <a:lin ang="5400000" scaled="0"/>
                </a:gradFill>
              </a:rPr>
              <a:t>Analyze Image – Example</a:t>
            </a:r>
          </a:p>
        </p:txBody>
      </p:sp>
    </p:spTree>
    <p:extLst>
      <p:ext uri="{BB962C8B-B14F-4D97-AF65-F5344CB8AC3E}">
        <p14:creationId xmlns:p14="http://schemas.microsoft.com/office/powerpoint/2010/main" val="186538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5"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813905" y="1915279"/>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188659" y="311599"/>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err="1">
                <a:gradFill>
                  <a:gsLst>
                    <a:gs pos="1250">
                      <a:srgbClr val="404040"/>
                    </a:gs>
                    <a:gs pos="100000">
                      <a:srgbClr val="404040"/>
                    </a:gs>
                  </a:gsLst>
                  <a:lin ang="5400000" scaled="0"/>
                </a:gradFill>
              </a:rPr>
              <a:t>Wackcoon</a:t>
            </a:r>
            <a:endParaRPr sz="4704" dirty="0">
              <a:gradFill>
                <a:gsLst>
                  <a:gs pos="1250">
                    <a:srgbClr val="404040"/>
                  </a:gs>
                  <a:gs pos="100000">
                    <a:srgbClr val="404040"/>
                  </a:gs>
                </a:gsLst>
                <a:lin ang="5400000" scaled="0"/>
              </a:gradFill>
            </a:endParaRPr>
          </a:p>
        </p:txBody>
      </p:sp>
      <p:pic>
        <p:nvPicPr>
          <p:cNvPr id="6" name="Picture 5"/>
          <p:cNvPicPr>
            <a:picLocks noChangeAspect="1"/>
          </p:cNvPicPr>
          <p:nvPr/>
        </p:nvPicPr>
        <p:blipFill>
          <a:blip r:embed="rId3"/>
          <a:stretch>
            <a:fillRect/>
          </a:stretch>
        </p:blipFill>
        <p:spPr>
          <a:xfrm>
            <a:off x="2543359" y="1406145"/>
            <a:ext cx="7335279" cy="41355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130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856678" y="1335600"/>
            <a:ext cx="5331730" cy="444662"/>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defTabSz="913874">
                <a:defRPr/>
              </a:pPr>
              <a:r>
                <a:rPr lang="en-US" sz="1961" dirty="0">
                  <a:latin typeface="Segoe UI"/>
                </a:rPr>
                <a:t>Content of Image: </a:t>
              </a:r>
            </a:p>
          </p:txBody>
        </p:sp>
      </p:grpSp>
      <p:sp>
        <p:nvSpPr>
          <p:cNvPr id="14" name="TextBox 13"/>
          <p:cNvSpPr txBox="1"/>
          <p:nvPr/>
        </p:nvSpPr>
        <p:spPr>
          <a:xfrm>
            <a:off x="5869373" y="1788194"/>
            <a:ext cx="6650094" cy="734694"/>
          </a:xfrm>
          <a:prstGeom prst="rect">
            <a:avLst/>
          </a:prstGeom>
          <a:noFill/>
        </p:spPr>
        <p:txBody>
          <a:bodyPr wrap="square" lIns="182802" tIns="146243" rIns="182802" bIns="146243" rtlCol="0">
            <a:spAutoFit/>
          </a:bodyPr>
          <a:lstStyle/>
          <a:p>
            <a:pPr defTabSz="896043">
              <a:lnSpc>
                <a:spcPct val="90000"/>
              </a:lnSpc>
              <a:spcAft>
                <a:spcPts val="588"/>
              </a:spcAft>
              <a:defRPr/>
            </a:pPr>
            <a:r>
              <a:rPr lang="en-US" sz="1537" kern="0" dirty="0">
                <a:latin typeface="Segoe UI"/>
              </a:rPr>
              <a:t>Categories</a:t>
            </a:r>
            <a:r>
              <a:rPr lang="en-US" sz="1371" kern="0" dirty="0">
                <a:latin typeface="Segoe UI"/>
              </a:rPr>
              <a:t>	</a:t>
            </a:r>
            <a:r>
              <a:rPr lang="en-US" sz="1028" kern="0" dirty="0">
                <a:latin typeface="Consolas" panose="020B0609020204030204" pitchFamily="49" charset="0"/>
              </a:rPr>
              <a:t>v0: </a:t>
            </a:r>
            <a:r>
              <a:rPr lang="en-US" sz="1028" kern="0" dirty="0">
                <a:latin typeface="Consolas" panose="020B0609020204030204" pitchFamily="49" charset="0"/>
                <a:cs typeface="Consolas" panose="020B0609020204030204" pitchFamily="49" charset="0"/>
              </a:rPr>
              <a:t>[{ “name”: “animal”, “score”: 0.9765625 }]</a:t>
            </a:r>
          </a:p>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a:t>
            </a:r>
            <a:endParaRPr lang="en-US" sz="1028" dirty="0">
              <a:latin typeface="Consolas" panose="020B0609020204030204" pitchFamily="49" charset="0"/>
            </a:endParaRPr>
          </a:p>
        </p:txBody>
      </p:sp>
      <p:sp>
        <p:nvSpPr>
          <p:cNvPr id="8" name="Rectangle 7"/>
          <p:cNvSpPr/>
          <p:nvPr/>
        </p:nvSpPr>
        <p:spPr>
          <a:xfrm>
            <a:off x="5962994" y="2179614"/>
            <a:ext cx="6332399" cy="3493794"/>
          </a:xfrm>
          <a:prstGeom prst="rect">
            <a:avLst/>
          </a:prstGeom>
        </p:spPr>
        <p:txBody>
          <a:bodyPr wrap="square">
            <a:spAutoFit/>
          </a:bodyPr>
          <a:lstStyle/>
          <a:p>
            <a:pPr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V1: [{ "name": "grass", "confidence": 0.9999992847442627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"outdoor", "confidence": 0.9999072551727295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"cat", "confidence": 0.99954754114151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"raccoon", "confidence": 0.9976195693016052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"grey", "confidence": 0.988935649394989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"animal", "confidence": 0.97904372215271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"standing", "confidence": 0.9632768630981445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"mammal", "confidence": 0.9366017580032349, "hint": "animal"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"aquarium", "confidence": 0.8946959376335144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"green", "confidence": 0.8844101428985596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 "confidence": 0.8332059383392334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"water", "confidence": 0.5618471503257751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"grassy", "confidence": 0.48627158999443054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"lush", "confidence": 0.1874018907546997 },</a:t>
            </a:r>
          </a:p>
          <a:p>
            <a:pPr marL="1828383" lvl="4" defTabSz="896043">
              <a:lnSpc>
                <a:spcPct val="90000"/>
              </a:lnSpc>
              <a:spcAft>
                <a:spcPts val="588"/>
              </a:spcAft>
              <a:defRPr/>
            </a:pPr>
            <a:r>
              <a:rPr lang="en-US" sz="1028" kern="0" dirty="0">
                <a:latin typeface="Consolas" panose="020B0609020204030204" pitchFamily="49" charset="0"/>
                <a:cs typeface="Consolas" panose="020B0609020204030204" pitchFamily="49" charset="0"/>
              </a:rPr>
              <a:t>{ "name": "staring", "confidence": 0.165890634059906 }]</a:t>
            </a:r>
            <a:endParaRPr lang="en-US" sz="1539" dirty="0">
              <a:latin typeface="Segoe UI"/>
            </a:endParaRPr>
          </a:p>
        </p:txBody>
      </p:sp>
      <p:sp>
        <p:nvSpPr>
          <p:cNvPr id="16" name="Rectangle 15"/>
          <p:cNvSpPr/>
          <p:nvPr/>
        </p:nvSpPr>
        <p:spPr bwMode="auto">
          <a:xfrm>
            <a:off x="7813905" y="1915279"/>
            <a:ext cx="3374503" cy="236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24" name="Title 7"/>
          <p:cNvSpPr txBox="1">
            <a:spLocks/>
          </p:cNvSpPr>
          <p:nvPr/>
        </p:nvSpPr>
        <p:spPr>
          <a:xfrm>
            <a:off x="371988" y="330983"/>
            <a:ext cx="10383670" cy="899409"/>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err="1">
                <a:gradFill>
                  <a:gsLst>
                    <a:gs pos="1250">
                      <a:srgbClr val="404040"/>
                    </a:gs>
                    <a:gs pos="100000">
                      <a:srgbClr val="404040"/>
                    </a:gs>
                  </a:gsLst>
                  <a:lin ang="5400000" scaled="0"/>
                </a:gradFill>
              </a:rPr>
              <a:t>Wackcoon</a:t>
            </a:r>
            <a:endParaRPr sz="4704" dirty="0">
              <a:gradFill>
                <a:gsLst>
                  <a:gs pos="1250">
                    <a:srgbClr val="404040"/>
                  </a:gs>
                  <a:gs pos="100000">
                    <a:srgbClr val="404040"/>
                  </a:gs>
                </a:gsLst>
                <a:lin ang="5400000" scaled="0"/>
              </a:gradFill>
            </a:endParaRPr>
          </a:p>
        </p:txBody>
      </p:sp>
      <p:pic>
        <p:nvPicPr>
          <p:cNvPr id="3" name="Picture 2"/>
          <p:cNvPicPr>
            <a:picLocks noChangeAspect="1"/>
          </p:cNvPicPr>
          <p:nvPr/>
        </p:nvPicPr>
        <p:blipFill>
          <a:blip r:embed="rId3"/>
          <a:stretch>
            <a:fillRect/>
          </a:stretch>
        </p:blipFill>
        <p:spPr>
          <a:xfrm>
            <a:off x="425153" y="1521771"/>
            <a:ext cx="2167093" cy="3091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2787774" y="1543450"/>
            <a:ext cx="2776051" cy="3069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a:stretch>
            <a:fillRect/>
          </a:stretch>
        </p:blipFill>
        <p:spPr>
          <a:xfrm>
            <a:off x="983380" y="4718136"/>
            <a:ext cx="3856584" cy="1347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04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273" dirty="0"/>
              <a:t>Demo</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2"/>
            <a:ext cx="4348740" cy="174697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 simple bot using the vision API</a:t>
            </a:r>
          </a:p>
          <a:p>
            <a:pPr>
              <a:lnSpc>
                <a:spcPct val="90000"/>
              </a:lnSpc>
              <a:spcAft>
                <a:spcPts val="588"/>
              </a:spcAft>
            </a:pPr>
            <a:endParaRPr lang="en-US" sz="2353" dirty="0">
              <a:gradFill>
                <a:gsLst>
                  <a:gs pos="2917">
                    <a:schemeClr val="tx1"/>
                  </a:gs>
                  <a:gs pos="30000">
                    <a:schemeClr val="tx1"/>
                  </a:gs>
                </a:gsLst>
                <a:lin ang="5400000" scaled="0"/>
              </a:gradFill>
            </a:endParaRPr>
          </a:p>
          <a:p>
            <a:pPr>
              <a:lnSpc>
                <a:spcPct val="90000"/>
              </a:lnSpc>
              <a:spcAft>
                <a:spcPts val="588"/>
              </a:spcAft>
            </a:pPr>
            <a:r>
              <a:rPr lang="en-US" sz="2353" dirty="0">
                <a:gradFill>
                  <a:gsLst>
                    <a:gs pos="2917">
                      <a:schemeClr val="tx1"/>
                    </a:gs>
                    <a:gs pos="30000">
                      <a:schemeClr val="tx1"/>
                    </a:gs>
                  </a:gsLst>
                  <a:lin ang="5400000" scaled="0"/>
                </a:gradFill>
              </a:rPr>
              <a:t>We will go deeper about the</a:t>
            </a:r>
            <a:br>
              <a:rPr lang="en-US" sz="2353" dirty="0">
                <a:gradFill>
                  <a:gsLst>
                    <a:gs pos="2917">
                      <a:schemeClr val="tx1"/>
                    </a:gs>
                    <a:gs pos="30000">
                      <a:schemeClr val="tx1"/>
                    </a:gs>
                  </a:gsLst>
                  <a:lin ang="5400000" scaled="0"/>
                </a:gradFill>
              </a:rPr>
            </a:br>
            <a:r>
              <a:rPr lang="en-US" sz="2353" dirty="0" err="1">
                <a:gradFill>
                  <a:gsLst>
                    <a:gs pos="2917">
                      <a:schemeClr val="tx1"/>
                    </a:gs>
                    <a:gs pos="30000">
                      <a:schemeClr val="tx1"/>
                    </a:gs>
                  </a:gsLst>
                  <a:lin ang="5400000" scaled="0"/>
                </a:gradFill>
              </a:rPr>
              <a:t>BotFramework</a:t>
            </a:r>
            <a:r>
              <a:rPr lang="en-US" sz="2353" dirty="0">
                <a:gradFill>
                  <a:gsLst>
                    <a:gs pos="2917">
                      <a:schemeClr val="tx1"/>
                    </a:gs>
                    <a:gs pos="30000">
                      <a:schemeClr val="tx1"/>
                    </a:gs>
                  </a:gsLst>
                  <a:lin ang="5400000" scaled="0"/>
                </a:gradFill>
              </a:rPr>
              <a:t> Later</a:t>
            </a:r>
          </a:p>
        </p:txBody>
      </p:sp>
    </p:spTree>
    <p:extLst>
      <p:ext uri="{BB962C8B-B14F-4D97-AF65-F5344CB8AC3E}">
        <p14:creationId xmlns:p14="http://schemas.microsoft.com/office/powerpoint/2010/main" val="355632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280605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r>
              <a:rPr lang="en-US" sz="3137" dirty="0">
                <a:gradFill>
                  <a:gsLst>
                    <a:gs pos="1250">
                      <a:srgbClr val="404040"/>
                    </a:gs>
                    <a:gs pos="100000">
                      <a:srgbClr val="404040"/>
                    </a:gs>
                  </a:gsLst>
                  <a:lin ang="5400000" scaled="0"/>
                </a:gradFill>
                <a:latin typeface="Segoe UI"/>
              </a:rPr>
              <a:t>Detection</a:t>
            </a:r>
          </a:p>
          <a:p>
            <a:pPr marL="0" indent="0">
              <a:buNone/>
            </a:pPr>
            <a:r>
              <a:rPr lang="en-US" sz="3137" dirty="0">
                <a:gradFill>
                  <a:gsLst>
                    <a:gs pos="1250">
                      <a:srgbClr val="404040"/>
                    </a:gs>
                    <a:gs pos="100000">
                      <a:srgbClr val="404040"/>
                    </a:gs>
                  </a:gsLst>
                  <a:lin ang="5400000" scaled="0"/>
                </a:gradFill>
                <a:latin typeface="Segoe UI"/>
              </a:rPr>
              <a:t>Verification</a:t>
            </a:r>
          </a:p>
          <a:p>
            <a:pPr marL="0" indent="0">
              <a:buNone/>
            </a:pPr>
            <a:r>
              <a:rPr lang="en-US" sz="3137" dirty="0">
                <a:gradFill>
                  <a:gsLst>
                    <a:gs pos="1250">
                      <a:srgbClr val="404040"/>
                    </a:gs>
                    <a:gs pos="100000">
                      <a:srgbClr val="404040"/>
                    </a:gs>
                  </a:gsLst>
                  <a:lin ang="5400000" scaled="0"/>
                </a:gradFill>
                <a:latin typeface="Segoe UI"/>
              </a:rPr>
              <a:t>Grouping</a:t>
            </a:r>
          </a:p>
          <a:p>
            <a:pPr marL="0" indent="0">
              <a:buNone/>
            </a:pPr>
            <a:r>
              <a:rPr lang="en-US" sz="3137" dirty="0">
                <a:gradFill>
                  <a:gsLst>
                    <a:gs pos="1250">
                      <a:srgbClr val="404040"/>
                    </a:gs>
                    <a:gs pos="100000">
                      <a:srgbClr val="404040"/>
                    </a:gs>
                  </a:gsLst>
                  <a:lin ang="5400000" scaled="0"/>
                </a:gradFill>
                <a:latin typeface="Segoe UI"/>
              </a:rPr>
              <a:t>Identification</a:t>
            </a: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1193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Detection</a:t>
            </a:r>
          </a:p>
        </p:txBody>
      </p:sp>
      <p:grpSp>
        <p:nvGrpSpPr>
          <p:cNvPr id="14" name="Group 13"/>
          <p:cNvGrpSpPr/>
          <p:nvPr/>
        </p:nvGrpSpPr>
        <p:grpSpPr>
          <a:xfrm>
            <a:off x="0" y="1425644"/>
            <a:ext cx="12941947" cy="518597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176" dirty="0">
                  <a:solidFill>
                    <a:srgbClr val="404040"/>
                  </a:solidFill>
                  <a:latin typeface="Consolas" panose="020B0609020204030204" pitchFamily="49" charset="0"/>
                  <a:cs typeface="Consolas" panose="020B0609020204030204" pitchFamily="49" charset="0"/>
                </a:rPr>
                <a:t>Detection Result:</a:t>
              </a:r>
            </a:p>
            <a:p>
              <a:r>
                <a:rPr lang="en-US" sz="1176" dirty="0">
                  <a:solidFill>
                    <a:srgbClr val="404040"/>
                  </a:solidFill>
                  <a:latin typeface="Consolas" panose="020B0609020204030204" pitchFamily="49" charset="0"/>
                  <a:cs typeface="Consolas" panose="020B0609020204030204" pitchFamily="49" charset="0"/>
                </a:rPr>
                <a:t>JSON:</a:t>
              </a:r>
            </a:p>
            <a:p>
              <a:r>
                <a:rPr lang="en-US" sz="1176" dirty="0">
                  <a:solidFill>
                    <a:srgbClr val="404040"/>
                  </a:solidFill>
                  <a:latin typeface="Consolas" panose="020B0609020204030204" pitchFamily="49" charset="0"/>
                  <a:cs typeface="Consolas" panose="020B0609020204030204" pitchFamily="49" charset="0"/>
                </a:rPr>
                <a:t>[</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faceRectangle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"width": 109,</a:t>
              </a:r>
            </a:p>
            <a:p>
              <a:r>
                <a:rPr lang="en-US" sz="1176" dirty="0">
                  <a:solidFill>
                    <a:srgbClr val="404040"/>
                  </a:solidFill>
                  <a:latin typeface="Consolas" panose="020B0609020204030204" pitchFamily="49" charset="0"/>
                  <a:cs typeface="Consolas" panose="020B0609020204030204" pitchFamily="49" charset="0"/>
                </a:rPr>
                <a:t>      "height": 109,</a:t>
              </a:r>
            </a:p>
            <a:p>
              <a:r>
                <a:rPr lang="en-US" sz="1176" dirty="0">
                  <a:solidFill>
                    <a:srgbClr val="404040"/>
                  </a:solidFill>
                  <a:latin typeface="Consolas" panose="020B0609020204030204" pitchFamily="49" charset="0"/>
                  <a:cs typeface="Consolas" panose="020B0609020204030204" pitchFamily="49" charset="0"/>
                </a:rPr>
                <a:t>      "left": 62,</a:t>
              </a:r>
            </a:p>
            <a:p>
              <a:r>
                <a:rPr lang="en-US" sz="1176" dirty="0">
                  <a:solidFill>
                    <a:srgbClr val="404040"/>
                  </a:solidFill>
                  <a:latin typeface="Consolas" panose="020B0609020204030204" pitchFamily="49" charset="0"/>
                  <a:cs typeface="Consolas" panose="020B0609020204030204" pitchFamily="49" charset="0"/>
                </a:rPr>
                <a:t>      "top": 62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"attributes": {</a:t>
              </a:r>
            </a:p>
            <a:p>
              <a:r>
                <a:rPr lang="en-US" sz="1176" dirty="0">
                  <a:solidFill>
                    <a:srgbClr val="404040"/>
                  </a:solidFill>
                  <a:latin typeface="Consolas" panose="020B0609020204030204" pitchFamily="49" charset="0"/>
                  <a:cs typeface="Consolas" panose="020B0609020204030204" pitchFamily="49" charset="0"/>
                </a:rPr>
                <a:t>      "age": 41,</a:t>
              </a:r>
            </a:p>
            <a:p>
              <a:r>
                <a:rPr lang="en-US" sz="1176" dirty="0">
                  <a:solidFill>
                    <a:srgbClr val="404040"/>
                  </a:solidFill>
                  <a:latin typeface="Consolas" panose="020B0609020204030204" pitchFamily="49" charset="0"/>
                  <a:cs typeface="Consolas" panose="020B0609020204030204" pitchFamily="49" charset="0"/>
                </a:rPr>
                <a:t>      "gender": "male",</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headPose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"roll": "2.9",</a:t>
              </a:r>
            </a:p>
            <a:p>
              <a:r>
                <a:rPr lang="en-US" sz="1176" dirty="0">
                  <a:solidFill>
                    <a:srgbClr val="404040"/>
                  </a:solidFill>
                  <a:latin typeface="Consolas" panose="020B0609020204030204" pitchFamily="49" charset="0"/>
                  <a:cs typeface="Consolas" panose="020B0609020204030204" pitchFamily="49" charset="0"/>
                </a:rPr>
                <a:t>        "yaw": "-1.3",</a:t>
              </a:r>
            </a:p>
            <a:p>
              <a:r>
                <a:rPr lang="en-US" sz="1176" dirty="0">
                  <a:solidFill>
                    <a:srgbClr val="404040"/>
                  </a:solidFill>
                  <a:latin typeface="Consolas" panose="020B0609020204030204" pitchFamily="49" charset="0"/>
                  <a:cs typeface="Consolas" panose="020B0609020204030204" pitchFamily="49" charset="0"/>
                </a:rPr>
                <a:t>        "pitch": "0.0"</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faceLandmarks</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pupilLeft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"93.6",</a:t>
              </a:r>
            </a:p>
            <a:p>
              <a:r>
                <a:rPr lang="en-US" sz="1176" dirty="0">
                  <a:solidFill>
                    <a:srgbClr val="404040"/>
                  </a:solidFill>
                  <a:latin typeface="Consolas" panose="020B0609020204030204" pitchFamily="49" charset="0"/>
                  <a:cs typeface="Consolas" panose="020B0609020204030204" pitchFamily="49" charset="0"/>
                </a:rPr>
                <a:t>        "y": "88.2"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pupilRight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"138.4",</a:t>
              </a:r>
            </a:p>
            <a:p>
              <a:r>
                <a:rPr lang="en-US" sz="1176" dirty="0">
                  <a:solidFill>
                    <a:srgbClr val="404040"/>
                  </a:solidFill>
                  <a:latin typeface="Consolas" panose="020B0609020204030204" pitchFamily="49" charset="0"/>
                  <a:cs typeface="Consolas" panose="020B0609020204030204" pitchFamily="49" charset="0"/>
                </a:rPr>
                <a:t>        "y": "91.7"</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881903" y="4562227"/>
            <a:ext cx="678712" cy="514628"/>
          </a:xfrm>
          <a:prstGeom prst="rect">
            <a:avLst/>
          </a:prstGeom>
          <a:noFill/>
        </p:spPr>
        <p:txBody>
          <a:bodyPr wrap="none" rtlCol="0">
            <a:spAutoFit/>
          </a:bodyPr>
          <a:lstStyle/>
          <a:p>
            <a:pPr algn="ctr"/>
            <a:r>
              <a:rPr lang="en-US" altLang="zh-CN" sz="1372" dirty="0">
                <a:gradFill>
                  <a:gsLst>
                    <a:gs pos="97345">
                      <a:srgbClr val="FFFFFF"/>
                    </a:gs>
                    <a:gs pos="79646">
                      <a:srgbClr val="FFFFFF"/>
                    </a:gs>
                  </a:gsLst>
                  <a:lin ang="5400000" scaled="0"/>
                </a:gradFill>
              </a:rPr>
              <a:t>INPUT</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IMAGE</a:t>
            </a:r>
            <a:endParaRPr lang="zh-CN" altLang="en-US" sz="1372" dirty="0">
              <a:gradFill>
                <a:gsLst>
                  <a:gs pos="97345">
                    <a:srgbClr val="FFFFFF"/>
                  </a:gs>
                  <a:gs pos="79646">
                    <a:srgbClr val="FFFFFF"/>
                  </a:gs>
                </a:gsLst>
                <a:lin ang="5400000" scaled="0"/>
              </a:gradFill>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22" name="Picture 21"/>
          <p:cNvPicPr>
            <a:picLocks noChangeAspect="1"/>
          </p:cNvPicPr>
          <p:nvPr/>
        </p:nvPicPr>
        <p:blipFill>
          <a:blip r:embed="rId4"/>
          <a:stretch>
            <a:fillRect/>
          </a:stretch>
        </p:blipFill>
        <p:spPr>
          <a:xfrm>
            <a:off x="3804892" y="2756682"/>
            <a:ext cx="1968672" cy="1913584"/>
          </a:xfrm>
          <a:prstGeom prst="rect">
            <a:avLst/>
          </a:prstGeom>
        </p:spPr>
      </p:pic>
      <p:grpSp>
        <p:nvGrpSpPr>
          <p:cNvPr id="3" name="Group 2"/>
          <p:cNvGrpSpPr/>
          <p:nvPr/>
        </p:nvGrpSpPr>
        <p:grpSpPr>
          <a:xfrm>
            <a:off x="264571" y="2756681"/>
            <a:ext cx="1984879" cy="1819962"/>
            <a:chOff x="684570" y="3230562"/>
            <a:chExt cx="1609985" cy="1437356"/>
          </a:xfrm>
        </p:grpSpPr>
        <p:sp>
          <p:nvSpPr>
            <p:cNvPr id="11" name="Half Frame 10"/>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 name="Half Frame 25"/>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Half Frame 26"/>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73" name="Group 72"/>
          <p:cNvGrpSpPr/>
          <p:nvPr/>
        </p:nvGrpSpPr>
        <p:grpSpPr>
          <a:xfrm>
            <a:off x="5647789" y="3582198"/>
            <a:ext cx="1643446" cy="611062"/>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309757" y="3780564"/>
              <a:ext cx="1322377"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ATTRIBUTES</a:t>
              </a:r>
            </a:p>
          </p:txBody>
        </p:sp>
      </p:grpSp>
      <p:grpSp>
        <p:nvGrpSpPr>
          <p:cNvPr id="12" name="Group 11"/>
          <p:cNvGrpSpPr/>
          <p:nvPr/>
        </p:nvGrpSpPr>
        <p:grpSpPr>
          <a:xfrm>
            <a:off x="2211492" y="3582198"/>
            <a:ext cx="1643446" cy="611062"/>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339583" y="3768842"/>
              <a:ext cx="1262726"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DETECTION</a:t>
              </a:r>
              <a:endParaRPr lang="zh-CN" altLang="en-US" sz="1765" dirty="0">
                <a:gradFill>
                  <a:gsLst>
                    <a:gs pos="79646">
                      <a:srgbClr val="FFFFFF"/>
                    </a:gs>
                    <a:gs pos="45000">
                      <a:srgbClr val="FFFFFF"/>
                    </a:gs>
                  </a:gsLst>
                  <a:lin ang="5400000" scaled="0"/>
                </a:gradFill>
              </a:endParaRPr>
            </a:p>
          </p:txBody>
        </p:sp>
      </p:grpSp>
      <p:sp>
        <p:nvSpPr>
          <p:cNvPr id="49" name="TextBox 48"/>
          <p:cNvSpPr txBox="1"/>
          <p:nvPr/>
        </p:nvSpPr>
        <p:spPr>
          <a:xfrm>
            <a:off x="2958514" y="4553293"/>
            <a:ext cx="3514603" cy="512935"/>
          </a:xfrm>
          <a:prstGeom prst="rect">
            <a:avLst/>
          </a:prstGeom>
          <a:noFill/>
        </p:spPr>
        <p:txBody>
          <a:bodyPr wrap="square" rtlCol="0">
            <a:spAutoFit/>
          </a:bodyPr>
          <a:lstStyle/>
          <a:p>
            <a:pPr algn="ctr"/>
            <a:r>
              <a:rPr lang="en-US" altLang="zh-CN" sz="1372" dirty="0">
                <a:gradFill>
                  <a:gsLst>
                    <a:gs pos="97345">
                      <a:srgbClr val="FFFFFF"/>
                    </a:gs>
                    <a:gs pos="79646">
                      <a:srgbClr val="FFFFFF"/>
                    </a:gs>
                  </a:gsLst>
                  <a:lin ang="5400000" scaled="0"/>
                </a:gradFill>
              </a:rPr>
              <a:t>FACIAL</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RECTANGLE + LANDMARKS</a:t>
            </a:r>
          </a:p>
        </p:txBody>
      </p:sp>
    </p:spTree>
    <p:extLst>
      <p:ext uri="{BB962C8B-B14F-4D97-AF65-F5344CB8AC3E}">
        <p14:creationId xmlns:p14="http://schemas.microsoft.com/office/powerpoint/2010/main" val="15712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6675"/>
            <a:ext cx="11655425" cy="900113"/>
          </a:xfrm>
        </p:spPr>
        <p:txBody>
          <a:bodyPr>
            <a:normAutofit/>
          </a:bodyPr>
          <a:lstStyle/>
          <a:p>
            <a:r>
              <a:rPr lang="pt-BR" dirty="0">
                <a:solidFill>
                  <a:schemeClr val="tx1"/>
                </a:solidFill>
              </a:rPr>
              <a:t>AzureBot: Manage your cloud from Skype</a:t>
            </a:r>
            <a:endParaRPr lang="en-US" dirty="0">
              <a:solidFill>
                <a:schemeClr val="tx1"/>
              </a:solidFill>
            </a:endParaRPr>
          </a:p>
        </p:txBody>
      </p:sp>
      <p:sp>
        <p:nvSpPr>
          <p:cNvPr id="4" name="Title 16"/>
          <p:cNvSpPr txBox="1">
            <a:spLocks/>
          </p:cNvSpPr>
          <p:nvPr/>
        </p:nvSpPr>
        <p:spPr>
          <a:xfrm>
            <a:off x="1" y="2308469"/>
            <a:ext cx="5677357"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Start from the desktop, list your VMs, start a VM</a:t>
            </a:r>
          </a:p>
          <a:p>
            <a:endParaRPr lang="en-US" sz="3529" dirty="0">
              <a:solidFill>
                <a:schemeClr val="tx1"/>
              </a:solidFill>
            </a:endParaRPr>
          </a:p>
          <a:p>
            <a:r>
              <a:rPr lang="en-US" sz="3529" dirty="0">
                <a:solidFill>
                  <a:schemeClr val="tx1"/>
                </a:solidFill>
              </a:rPr>
              <a:t>(it all takes 5 seconds!)</a:t>
            </a:r>
            <a:endParaRPr lang="en-US" sz="2745" dirty="0">
              <a:solidFill>
                <a:schemeClr val="tx1"/>
              </a:solidFill>
            </a:endParaRPr>
          </a:p>
        </p:txBody>
      </p:sp>
      <p:pic>
        <p:nvPicPr>
          <p:cNvPr id="3" name="Picture 2"/>
          <p:cNvPicPr>
            <a:picLocks noChangeAspect="1"/>
          </p:cNvPicPr>
          <p:nvPr/>
        </p:nvPicPr>
        <p:blipFill>
          <a:blip r:embed="rId3"/>
          <a:stretch>
            <a:fillRect/>
          </a:stretch>
        </p:blipFill>
        <p:spPr>
          <a:xfrm>
            <a:off x="5199575" y="1419871"/>
            <a:ext cx="6876523" cy="5036162"/>
          </a:xfrm>
          <a:prstGeom prst="rect">
            <a:avLst/>
          </a:prstGeom>
        </p:spPr>
      </p:pic>
    </p:spTree>
    <p:extLst>
      <p:ext uri="{BB962C8B-B14F-4D97-AF65-F5344CB8AC3E}">
        <p14:creationId xmlns:p14="http://schemas.microsoft.com/office/powerpoint/2010/main" val="184391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Detection</a:t>
            </a:r>
          </a:p>
        </p:txBody>
      </p:sp>
      <p:grpSp>
        <p:nvGrpSpPr>
          <p:cNvPr id="14" name="Group 13"/>
          <p:cNvGrpSpPr/>
          <p:nvPr/>
        </p:nvGrpSpPr>
        <p:grpSpPr>
          <a:xfrm>
            <a:off x="0" y="1425644"/>
            <a:ext cx="12941947" cy="518597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176" dirty="0">
                  <a:solidFill>
                    <a:srgbClr val="404040"/>
                  </a:solidFill>
                  <a:latin typeface="Consolas" panose="020B0609020204030204" pitchFamily="49" charset="0"/>
                  <a:cs typeface="Consolas" panose="020B0609020204030204" pitchFamily="49" charset="0"/>
                </a:rPr>
                <a:t>Detection Result:</a:t>
              </a:r>
            </a:p>
            <a:p>
              <a:r>
                <a:rPr lang="en-US" sz="1176" dirty="0">
                  <a:solidFill>
                    <a:srgbClr val="404040"/>
                  </a:solidFill>
                  <a:latin typeface="Consolas" panose="020B0609020204030204" pitchFamily="49" charset="0"/>
                  <a:cs typeface="Consolas" panose="020B0609020204030204" pitchFamily="49" charset="0"/>
                </a:rPr>
                <a:t>JSON:</a:t>
              </a:r>
            </a:p>
            <a:p>
              <a:r>
                <a:rPr lang="en-US" sz="1176" dirty="0">
                  <a:solidFill>
                    <a:srgbClr val="404040"/>
                  </a:solidFill>
                  <a:latin typeface="Consolas" panose="020B0609020204030204" pitchFamily="49" charset="0"/>
                  <a:cs typeface="Consolas" panose="020B0609020204030204" pitchFamily="49" charset="0"/>
                </a:rPr>
                <a:t>[</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faceRectangle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"width": 109,</a:t>
              </a:r>
            </a:p>
            <a:p>
              <a:r>
                <a:rPr lang="en-US" sz="1176" dirty="0">
                  <a:solidFill>
                    <a:srgbClr val="404040"/>
                  </a:solidFill>
                  <a:latin typeface="Consolas" panose="020B0609020204030204" pitchFamily="49" charset="0"/>
                  <a:cs typeface="Consolas" panose="020B0609020204030204" pitchFamily="49" charset="0"/>
                </a:rPr>
                <a:t>      "height": 109,</a:t>
              </a:r>
            </a:p>
            <a:p>
              <a:r>
                <a:rPr lang="en-US" sz="1176" dirty="0">
                  <a:solidFill>
                    <a:srgbClr val="404040"/>
                  </a:solidFill>
                  <a:latin typeface="Consolas" panose="020B0609020204030204" pitchFamily="49" charset="0"/>
                  <a:cs typeface="Consolas" panose="020B0609020204030204" pitchFamily="49" charset="0"/>
                </a:rPr>
                <a:t>      "left": 62,</a:t>
              </a:r>
            </a:p>
            <a:p>
              <a:r>
                <a:rPr lang="en-US" sz="1176" dirty="0">
                  <a:solidFill>
                    <a:srgbClr val="404040"/>
                  </a:solidFill>
                  <a:latin typeface="Consolas" panose="020B0609020204030204" pitchFamily="49" charset="0"/>
                  <a:cs typeface="Consolas" panose="020B0609020204030204" pitchFamily="49" charset="0"/>
                </a:rPr>
                <a:t>      "top": 62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"attributes": {</a:t>
              </a:r>
            </a:p>
            <a:p>
              <a:r>
                <a:rPr lang="en-US" sz="1176" dirty="0">
                  <a:solidFill>
                    <a:srgbClr val="404040"/>
                  </a:solidFill>
                  <a:latin typeface="Consolas" panose="020B0609020204030204" pitchFamily="49" charset="0"/>
                  <a:cs typeface="Consolas" panose="020B0609020204030204" pitchFamily="49" charset="0"/>
                </a:rPr>
                <a:t>      "age": 31,</a:t>
              </a:r>
            </a:p>
            <a:p>
              <a:r>
                <a:rPr lang="en-US" sz="1176" dirty="0">
                  <a:solidFill>
                    <a:srgbClr val="404040"/>
                  </a:solidFill>
                  <a:latin typeface="Consolas" panose="020B0609020204030204" pitchFamily="49" charset="0"/>
                  <a:cs typeface="Consolas" panose="020B0609020204030204" pitchFamily="49" charset="0"/>
                </a:rPr>
                <a:t>      "gender": "male",</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headPose</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"roll": "2.9",</a:t>
              </a:r>
            </a:p>
            <a:p>
              <a:r>
                <a:rPr lang="en-US" sz="1176" dirty="0">
                  <a:solidFill>
                    <a:srgbClr val="404040"/>
                  </a:solidFill>
                  <a:latin typeface="Consolas" panose="020B0609020204030204" pitchFamily="49" charset="0"/>
                  <a:cs typeface="Consolas" panose="020B0609020204030204" pitchFamily="49" charset="0"/>
                </a:rPr>
                <a:t>        "yaw": "-1.3",</a:t>
              </a:r>
            </a:p>
            <a:p>
              <a:r>
                <a:rPr lang="en-US" sz="1176" dirty="0">
                  <a:solidFill>
                    <a:srgbClr val="404040"/>
                  </a:solidFill>
                  <a:latin typeface="Consolas" panose="020B0609020204030204" pitchFamily="49" charset="0"/>
                  <a:cs typeface="Consolas" panose="020B0609020204030204" pitchFamily="49" charset="0"/>
                </a:rPr>
                <a:t>        "pitch": "0.0"</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faceLandmarks</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pupilLeft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"93.6",</a:t>
              </a:r>
            </a:p>
            <a:p>
              <a:r>
                <a:rPr lang="en-US" sz="1176" dirty="0">
                  <a:solidFill>
                    <a:srgbClr val="404040"/>
                  </a:solidFill>
                  <a:latin typeface="Consolas" panose="020B0609020204030204" pitchFamily="49" charset="0"/>
                  <a:cs typeface="Consolas" panose="020B0609020204030204" pitchFamily="49" charset="0"/>
                </a:rPr>
                <a:t>        "y": "88.2"</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r>
                <a:rPr lang="en-US" sz="1176" dirty="0" err="1">
                  <a:solidFill>
                    <a:srgbClr val="404040"/>
                  </a:solidFill>
                  <a:latin typeface="Consolas" panose="020B0609020204030204" pitchFamily="49" charset="0"/>
                  <a:cs typeface="Consolas" panose="020B0609020204030204" pitchFamily="49" charset="0"/>
                </a:rPr>
                <a:t>pupilRight</a:t>
              </a:r>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"x": "138.4",</a:t>
              </a:r>
            </a:p>
            <a:p>
              <a:r>
                <a:rPr lang="en-US" sz="1176" dirty="0">
                  <a:solidFill>
                    <a:srgbClr val="404040"/>
                  </a:solidFill>
                  <a:latin typeface="Consolas" panose="020B0609020204030204" pitchFamily="49" charset="0"/>
                  <a:cs typeface="Consolas" panose="020B0609020204030204" pitchFamily="49" charset="0"/>
                </a:rPr>
                <a:t>        "y": "91.7"</a:t>
              </a:r>
            </a:p>
            <a:p>
              <a:r>
                <a:rPr lang="en-US" sz="1176" dirty="0">
                  <a:solidFill>
                    <a:srgbClr val="404040"/>
                  </a:solidFill>
                  <a:latin typeface="Consolas" panose="020B0609020204030204" pitchFamily="49" charset="0"/>
                  <a:cs typeface="Consolas" panose="020B0609020204030204" pitchFamily="49" charset="0"/>
                </a:rPr>
                <a:t>      },</a:t>
              </a:r>
            </a:p>
            <a:p>
              <a:r>
                <a:rPr lang="en-US" sz="1176"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3" name="Group 32"/>
          <p:cNvGrpSpPr/>
          <p:nvPr/>
        </p:nvGrpSpPr>
        <p:grpSpPr>
          <a:xfrm>
            <a:off x="1807980" y="3515943"/>
            <a:ext cx="1390976" cy="1390976"/>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167398" y="2169955"/>
            <a:ext cx="3582233" cy="3435545"/>
            <a:chOff x="684570" y="3230562"/>
            <a:chExt cx="1609985" cy="1437356"/>
          </a:xfrm>
        </p:grpSpPr>
        <p:sp>
          <p:nvSpPr>
            <p:cNvPr id="39" name="Half Frame 38"/>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Half Frame 40"/>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Half Frame 41"/>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3" name="Half Frame 42"/>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7" name="Rectangle 6"/>
          <p:cNvSpPr/>
          <p:nvPr/>
        </p:nvSpPr>
        <p:spPr bwMode="auto">
          <a:xfrm>
            <a:off x="2333178" y="3215035"/>
            <a:ext cx="1238585" cy="1382774"/>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36976" y="3268179"/>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47" name="TextBox 46"/>
          <p:cNvSpPr txBox="1"/>
          <p:nvPr/>
        </p:nvSpPr>
        <p:spPr>
          <a:xfrm>
            <a:off x="2559142" y="326301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48" name="TextBox 47"/>
          <p:cNvSpPr txBox="1"/>
          <p:nvPr/>
        </p:nvSpPr>
        <p:spPr>
          <a:xfrm>
            <a:off x="2229840" y="315931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0" name="TextBox 49"/>
          <p:cNvSpPr txBox="1"/>
          <p:nvPr/>
        </p:nvSpPr>
        <p:spPr>
          <a:xfrm>
            <a:off x="2553857" y="312189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1" name="TextBox 50"/>
          <p:cNvSpPr txBox="1"/>
          <p:nvPr/>
        </p:nvSpPr>
        <p:spPr>
          <a:xfrm>
            <a:off x="2783459" y="30938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2" name="TextBox 51"/>
          <p:cNvSpPr txBox="1"/>
          <p:nvPr/>
        </p:nvSpPr>
        <p:spPr>
          <a:xfrm>
            <a:off x="3141564" y="306439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3" name="TextBox 52"/>
          <p:cNvSpPr txBox="1"/>
          <p:nvPr/>
        </p:nvSpPr>
        <p:spPr>
          <a:xfrm>
            <a:off x="2825885" y="3242525"/>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5" name="TextBox 54"/>
          <p:cNvSpPr txBox="1"/>
          <p:nvPr/>
        </p:nvSpPr>
        <p:spPr>
          <a:xfrm>
            <a:off x="3119406" y="321392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6" name="TextBox 55"/>
          <p:cNvSpPr txBox="1"/>
          <p:nvPr/>
        </p:nvSpPr>
        <p:spPr>
          <a:xfrm>
            <a:off x="2491615" y="3835052"/>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8" name="TextBox 57"/>
          <p:cNvSpPr txBox="1"/>
          <p:nvPr/>
        </p:nvSpPr>
        <p:spPr>
          <a:xfrm>
            <a:off x="3051879" y="3792482"/>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59" name="TextBox 58"/>
          <p:cNvSpPr txBox="1"/>
          <p:nvPr/>
        </p:nvSpPr>
        <p:spPr>
          <a:xfrm>
            <a:off x="2728584" y="383380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0" name="TextBox 59"/>
          <p:cNvSpPr txBox="1"/>
          <p:nvPr/>
        </p:nvSpPr>
        <p:spPr>
          <a:xfrm>
            <a:off x="2728583" y="397486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1" name="TextBox 60"/>
          <p:cNvSpPr txBox="1"/>
          <p:nvPr/>
        </p:nvSpPr>
        <p:spPr>
          <a:xfrm>
            <a:off x="2678262" y="358835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2" name="TextBox 61"/>
          <p:cNvSpPr txBox="1"/>
          <p:nvPr/>
        </p:nvSpPr>
        <p:spPr>
          <a:xfrm>
            <a:off x="2886797" y="355305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3" name="TextBox 62"/>
          <p:cNvSpPr txBox="1"/>
          <p:nvPr/>
        </p:nvSpPr>
        <p:spPr>
          <a:xfrm>
            <a:off x="2528772" y="359601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4" name="TextBox 63"/>
          <p:cNvSpPr txBox="1"/>
          <p:nvPr/>
        </p:nvSpPr>
        <p:spPr>
          <a:xfrm>
            <a:off x="2673498" y="345014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5" name="TextBox 64"/>
          <p:cNvSpPr txBox="1"/>
          <p:nvPr/>
        </p:nvSpPr>
        <p:spPr>
          <a:xfrm>
            <a:off x="2366924" y="323014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6" name="TextBox 65"/>
          <p:cNvSpPr txBox="1"/>
          <p:nvPr/>
        </p:nvSpPr>
        <p:spPr>
          <a:xfrm>
            <a:off x="2422503" y="319727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7" name="TextBox 66"/>
          <p:cNvSpPr txBox="1"/>
          <p:nvPr/>
        </p:nvSpPr>
        <p:spPr>
          <a:xfrm>
            <a:off x="2507820" y="321303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8" name="TextBox 67"/>
          <p:cNvSpPr txBox="1"/>
          <p:nvPr/>
        </p:nvSpPr>
        <p:spPr>
          <a:xfrm>
            <a:off x="2872818" y="31742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69" name="TextBox 68"/>
          <p:cNvSpPr txBox="1"/>
          <p:nvPr/>
        </p:nvSpPr>
        <p:spPr>
          <a:xfrm>
            <a:off x="2953646" y="314996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0" name="TextBox 69"/>
          <p:cNvSpPr txBox="1"/>
          <p:nvPr/>
        </p:nvSpPr>
        <p:spPr>
          <a:xfrm>
            <a:off x="3059858" y="317873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1" name="TextBox 70"/>
          <p:cNvSpPr txBox="1"/>
          <p:nvPr/>
        </p:nvSpPr>
        <p:spPr>
          <a:xfrm>
            <a:off x="2439057" y="329912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7" name="TextBox 76"/>
          <p:cNvSpPr txBox="1"/>
          <p:nvPr/>
        </p:nvSpPr>
        <p:spPr>
          <a:xfrm>
            <a:off x="2966777" y="32439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79" name="TextBox 78"/>
          <p:cNvSpPr txBox="1"/>
          <p:nvPr/>
        </p:nvSpPr>
        <p:spPr>
          <a:xfrm>
            <a:off x="2554903" y="349416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80" name="TextBox 79"/>
          <p:cNvSpPr txBox="1"/>
          <p:nvPr/>
        </p:nvSpPr>
        <p:spPr>
          <a:xfrm>
            <a:off x="2827226" y="346102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Tree>
    <p:extLst>
      <p:ext uri="{BB962C8B-B14F-4D97-AF65-F5344CB8AC3E}">
        <p14:creationId xmlns:p14="http://schemas.microsoft.com/office/powerpoint/2010/main" val="192021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1447839"/>
            <a:ext cx="12192000" cy="5163780"/>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3" name="Rectangle 12"/>
            <p:cNvSpPr/>
            <p:nvPr/>
          </p:nvSpPr>
          <p:spPr>
            <a:xfrm>
              <a:off x="8819922" y="3076349"/>
              <a:ext cx="3429001" cy="2063163"/>
            </a:xfrm>
            <a:prstGeom prst="rect">
              <a:avLst/>
            </a:prstGeom>
          </p:spPr>
          <p:txBody>
            <a:bodyPr wrap="square">
              <a:spAutoFit/>
            </a:bodyPr>
            <a:lstStyle/>
            <a:p>
              <a:r>
                <a:rPr lang="en-US" sz="1568" dirty="0">
                  <a:solidFill>
                    <a:srgbClr val="404040"/>
                  </a:solidFill>
                  <a:latin typeface="Consolas" panose="020B0609020204030204" pitchFamily="49" charset="0"/>
                  <a:cs typeface="Consolas" panose="020B0609020204030204" pitchFamily="49" charset="0"/>
                </a:rPr>
                <a:t>Verification Result:</a:t>
              </a:r>
            </a:p>
            <a:p>
              <a:r>
                <a:rPr lang="en-US" sz="1568" dirty="0">
                  <a:solidFill>
                    <a:srgbClr val="404040"/>
                  </a:solidFill>
                  <a:latin typeface="Consolas" panose="020B0609020204030204" pitchFamily="49" charset="0"/>
                  <a:cs typeface="Consolas" panose="020B0609020204030204" pitchFamily="49" charset="0"/>
                </a:rPr>
                <a:t>JSON:</a:t>
              </a:r>
            </a:p>
            <a:p>
              <a:r>
                <a:rPr lang="en-US" sz="1568" dirty="0">
                  <a:solidFill>
                    <a:srgbClr val="404040"/>
                  </a:solidFill>
                  <a:latin typeface="Consolas" panose="020B0609020204030204" pitchFamily="49" charset="0"/>
                  <a:cs typeface="Consolas" panose="020B0609020204030204" pitchFamily="49" charset="0"/>
                </a:rPr>
                <a:t>[</a:t>
              </a:r>
            </a:p>
            <a:p>
              <a:pPr lvl="1"/>
              <a:r>
                <a:rPr lang="en-US" sz="1568" dirty="0">
                  <a:solidFill>
                    <a:srgbClr val="404040"/>
                  </a:solidFill>
                  <a:latin typeface="Consolas" panose="020B0609020204030204" pitchFamily="49" charset="0"/>
                  <a:cs typeface="Consolas" panose="020B0609020204030204" pitchFamily="49" charset="0"/>
                </a:rPr>
                <a:t>{</a:t>
              </a:r>
            </a:p>
            <a:p>
              <a:pPr lvl="2" indent="-8990"/>
              <a:r>
                <a:rPr lang="en-US" sz="1568" dirty="0">
                  <a:solidFill>
                    <a:srgbClr val="404040"/>
                  </a:solidFill>
                  <a:latin typeface="Consolas" panose="020B0609020204030204" pitchFamily="49" charset="0"/>
                  <a:cs typeface="Consolas" panose="020B0609020204030204" pitchFamily="49" charset="0"/>
                </a:rPr>
                <a:t>"</a:t>
              </a:r>
              <a:r>
                <a:rPr lang="en-US" sz="1568" dirty="0" err="1">
                  <a:solidFill>
                    <a:srgbClr val="404040"/>
                  </a:solidFill>
                  <a:latin typeface="Consolas" panose="020B0609020204030204" pitchFamily="49" charset="0"/>
                  <a:cs typeface="Consolas" panose="020B0609020204030204" pitchFamily="49" charset="0"/>
                </a:rPr>
                <a:t>isIdentical</a:t>
              </a:r>
              <a:r>
                <a:rPr lang="en-US" sz="1568" dirty="0">
                  <a:solidFill>
                    <a:srgbClr val="404040"/>
                  </a:solidFill>
                  <a:latin typeface="Consolas" panose="020B0609020204030204" pitchFamily="49" charset="0"/>
                  <a:cs typeface="Consolas" panose="020B0609020204030204" pitchFamily="49" charset="0"/>
                </a:rPr>
                <a:t>":false,</a:t>
              </a:r>
            </a:p>
            <a:p>
              <a:pPr lvl="2" indent="-8990"/>
              <a:r>
                <a:rPr lang="en-US" sz="1568" dirty="0">
                  <a:solidFill>
                    <a:srgbClr val="404040"/>
                  </a:solidFill>
                  <a:latin typeface="Consolas" panose="020B0609020204030204" pitchFamily="49" charset="0"/>
                  <a:cs typeface="Consolas" panose="020B0609020204030204" pitchFamily="49" charset="0"/>
                </a:rPr>
                <a:t>"confidence":0.01 </a:t>
              </a:r>
            </a:p>
            <a:p>
              <a:pPr lvl="1" indent="-8990"/>
              <a:r>
                <a:rPr lang="en-US" sz="1568" dirty="0">
                  <a:solidFill>
                    <a:srgbClr val="404040"/>
                  </a:solidFill>
                  <a:latin typeface="Consolas" panose="020B0609020204030204" pitchFamily="49" charset="0"/>
                  <a:cs typeface="Consolas" panose="020B0609020204030204" pitchFamily="49" charset="0"/>
                </a:rPr>
                <a:t>}</a:t>
              </a:r>
            </a:p>
            <a:p>
              <a:pPr indent="-8990"/>
              <a:r>
                <a:rPr lang="en-US" sz="1568" dirty="0">
                  <a:solidFill>
                    <a:srgbClr val="404040"/>
                  </a:solidFill>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871894"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21" name="Freeform 20"/>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393743" y="2166128"/>
            <a:ext cx="5079741" cy="814661"/>
          </a:xfrm>
          <a:prstGeom prst="rect">
            <a:avLst/>
          </a:prstGeom>
        </p:spPr>
        <p:txBody>
          <a:bodyPr wrap="square">
            <a:spAutoFit/>
          </a:bodyPr>
          <a:lstStyle/>
          <a:p>
            <a:r>
              <a:rPr lang="en-US" sz="2353" dirty="0">
                <a:gradFill>
                  <a:gsLst>
                    <a:gs pos="79646">
                      <a:srgbClr val="FFFFFF"/>
                    </a:gs>
                    <a:gs pos="45000">
                      <a:srgbClr val="FFFFFF"/>
                    </a:gs>
                  </a:gsLst>
                  <a:lin ang="5400000" scaled="0"/>
                </a:gradFill>
              </a:rPr>
              <a:t>Given two faces, determine whether they are the same person</a:t>
            </a:r>
          </a:p>
        </p:txBody>
      </p:sp>
      <p:sp>
        <p:nvSpPr>
          <p:cNvPr id="12" name="Left-Right Arrow 11"/>
          <p:cNvSpPr/>
          <p:nvPr/>
        </p:nvSpPr>
        <p:spPr bwMode="auto">
          <a:xfrm>
            <a:off x="3107918" y="4247122"/>
            <a:ext cx="898575" cy="448212"/>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p:cNvSpPr/>
          <p:nvPr/>
        </p:nvSpPr>
        <p:spPr bwMode="auto">
          <a:xfrm>
            <a:off x="4303150"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https://media.licdn.com/mpr/mpr/shrinknp_200_200/AAEAAQAAAAAAAANWAAAAJDgzYzVhZmY2LTA3MTctNGM4OS1iYTQxLTBmNjQ0MWU0Njk4O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0073" y="3527211"/>
            <a:ext cx="1956373" cy="19563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5"/>
          <a:stretch>
            <a:fillRect/>
          </a:stretch>
        </p:blipFill>
        <p:spPr>
          <a:xfrm>
            <a:off x="569525" y="3244011"/>
            <a:ext cx="2525093" cy="2454434"/>
          </a:xfrm>
          <a:prstGeom prst="rect">
            <a:avLst/>
          </a:prstGeom>
        </p:spPr>
      </p:pic>
      <p:sp>
        <p:nvSpPr>
          <p:cNvPr id="78" name="Rectangle 77"/>
          <p:cNvSpPr/>
          <p:nvPr/>
        </p:nvSpPr>
        <p:spPr bwMode="auto">
          <a:xfrm>
            <a:off x="5014180" y="3969152"/>
            <a:ext cx="676492" cy="804024"/>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1" y="424825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3" name="TextBox 102"/>
          <p:cNvSpPr txBox="1"/>
          <p:nvPr/>
        </p:nvSpPr>
        <p:spPr>
          <a:xfrm>
            <a:off x="4911933" y="3915274"/>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5" name="TextBox 104"/>
          <p:cNvSpPr txBox="1"/>
          <p:nvPr/>
        </p:nvSpPr>
        <p:spPr>
          <a:xfrm>
            <a:off x="5047078" y="389792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6" name="TextBox 105"/>
          <p:cNvSpPr txBox="1"/>
          <p:nvPr/>
        </p:nvSpPr>
        <p:spPr>
          <a:xfrm>
            <a:off x="4863213" y="3889941"/>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7" name="TextBox 106"/>
          <p:cNvSpPr txBox="1"/>
          <p:nvPr/>
        </p:nvSpPr>
        <p:spPr>
          <a:xfrm>
            <a:off x="5012702" y="3828199"/>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8" name="TextBox 107"/>
          <p:cNvSpPr txBox="1"/>
          <p:nvPr/>
        </p:nvSpPr>
        <p:spPr>
          <a:xfrm>
            <a:off x="5170855" y="3780838"/>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09" name="TextBox 108"/>
          <p:cNvSpPr txBox="1"/>
          <p:nvPr/>
        </p:nvSpPr>
        <p:spPr>
          <a:xfrm>
            <a:off x="5358469" y="376645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4" name="TextBox 113"/>
          <p:cNvSpPr txBox="1"/>
          <p:nvPr/>
        </p:nvSpPr>
        <p:spPr>
          <a:xfrm>
            <a:off x="5116112" y="406254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5" name="TextBox 114"/>
          <p:cNvSpPr txBox="1"/>
          <p:nvPr/>
        </p:nvSpPr>
        <p:spPr>
          <a:xfrm>
            <a:off x="5046868" y="4067146"/>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6" name="TextBox 115"/>
          <p:cNvSpPr txBox="1"/>
          <p:nvPr/>
        </p:nvSpPr>
        <p:spPr>
          <a:xfrm>
            <a:off x="5232052" y="403295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18" name="TextBox 117"/>
          <p:cNvSpPr txBox="1"/>
          <p:nvPr/>
        </p:nvSpPr>
        <p:spPr>
          <a:xfrm>
            <a:off x="5177309" y="387423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5" name="TextBox 124"/>
          <p:cNvSpPr txBox="1"/>
          <p:nvPr/>
        </p:nvSpPr>
        <p:spPr>
          <a:xfrm>
            <a:off x="5341135" y="3837507"/>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6" name="TextBox 125"/>
          <p:cNvSpPr txBox="1"/>
          <p:nvPr/>
        </p:nvSpPr>
        <p:spPr>
          <a:xfrm>
            <a:off x="5064203" y="4197463"/>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
        <p:nvSpPr>
          <p:cNvPr id="127" name="TextBox 126"/>
          <p:cNvSpPr txBox="1"/>
          <p:nvPr/>
        </p:nvSpPr>
        <p:spPr>
          <a:xfrm>
            <a:off x="5292900" y="4161730"/>
            <a:ext cx="424931" cy="55586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t>
            </a:r>
          </a:p>
        </p:txBody>
      </p:sp>
    </p:spTree>
    <p:extLst>
      <p:ext uri="{BB962C8B-B14F-4D97-AF65-F5344CB8AC3E}">
        <p14:creationId xmlns:p14="http://schemas.microsoft.com/office/powerpoint/2010/main" val="33020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273" dirty="0"/>
              <a:t>Demo</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2"/>
            <a:ext cx="313366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Lets see the online API</a:t>
            </a:r>
          </a:p>
        </p:txBody>
      </p:sp>
    </p:spTree>
    <p:extLst>
      <p:ext uri="{BB962C8B-B14F-4D97-AF65-F5344CB8AC3E}">
        <p14:creationId xmlns:p14="http://schemas.microsoft.com/office/powerpoint/2010/main" val="335624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1" y="1447839"/>
            <a:ext cx="12192000" cy="5171839"/>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algn="ctr"/>
              <a:r>
                <a:rPr lang="en-US" altLang="zh-CN" sz="2353" dirty="0">
                  <a:gradFill>
                    <a:gsLst>
                      <a:gs pos="97345">
                        <a:srgbClr val="404040"/>
                      </a:gs>
                      <a:gs pos="79646">
                        <a:srgbClr val="404040"/>
                      </a:gs>
                    </a:gsLst>
                    <a:lin ang="5400000" scaled="0"/>
                  </a:gradFill>
                </a:rPr>
                <a:t>CLUSTERED BY </a:t>
              </a:r>
            </a:p>
            <a:p>
              <a:pPr algn="ctr"/>
              <a:r>
                <a:rPr lang="en-US" altLang="zh-CN" sz="2353" dirty="0">
                  <a:gradFill>
                    <a:gsLst>
                      <a:gs pos="97345">
                        <a:srgbClr val="404040"/>
                      </a:gs>
                      <a:gs pos="79646">
                        <a:srgbClr val="404040"/>
                      </a:gs>
                    </a:gsLst>
                    <a:lin ang="5400000" scaled="0"/>
                  </a:gradFill>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452555"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85"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Grouping</a:t>
            </a:r>
          </a:p>
        </p:txBody>
      </p:sp>
      <p:grpSp>
        <p:nvGrpSpPr>
          <p:cNvPr id="86" name="Group 85"/>
          <p:cNvGrpSpPr/>
          <p:nvPr/>
        </p:nvGrpSpPr>
        <p:grpSpPr>
          <a:xfrm>
            <a:off x="-348610" y="296183"/>
            <a:ext cx="1813082" cy="899537"/>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0" y="1454731"/>
            <a:ext cx="6096000" cy="5154444"/>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874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5"/>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0-#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1+#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5" grpId="0"/>
      <p:bldP spid="85"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1" y="1447839"/>
            <a:ext cx="12192000" cy="516378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44" name="Chevron 43"/>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45" name="Freeform 44"/>
          <p:cNvSpPr/>
          <p:nvPr/>
        </p:nvSpPr>
        <p:spPr bwMode="auto">
          <a:xfrm>
            <a:off x="1" y="1454730"/>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106170" y="3076229"/>
            <a:ext cx="1166025" cy="303481"/>
          </a:xfrm>
          <a:prstGeom prst="rect">
            <a:avLst/>
          </a:prstGeom>
          <a:noFill/>
        </p:spPr>
        <p:txBody>
          <a:bodyPr wrap="none" rtlCol="0">
            <a:spAutoFit/>
          </a:bodyPr>
          <a:lstStyle/>
          <a:p>
            <a:pPr algn="ctr"/>
            <a:r>
              <a:rPr lang="en-US" altLang="zh-CN" sz="1372" dirty="0">
                <a:gradFill>
                  <a:gsLst>
                    <a:gs pos="97345">
                      <a:srgbClr val="FFFFFF"/>
                    </a:gs>
                    <a:gs pos="79646">
                      <a:srgbClr val="FFFFFF"/>
                    </a:gs>
                  </a:gsLst>
                  <a:lin ang="5400000" scaled="0"/>
                </a:gradFill>
              </a:rPr>
              <a:t>INPUT IMAGE</a:t>
            </a:r>
            <a:endParaRPr lang="zh-CN" altLang="en-US" sz="1372" dirty="0">
              <a:gradFill>
                <a:gsLst>
                  <a:gs pos="97345">
                    <a:srgbClr val="FFFFFF"/>
                  </a:gs>
                  <a:gs pos="79646">
                    <a:srgbClr val="FFFFFF"/>
                  </a:gs>
                </a:gsLst>
                <a:lin ang="5400000" scaled="0"/>
              </a:gradFill>
            </a:endParaRPr>
          </a:p>
        </p:txBody>
      </p:sp>
      <p:grpSp>
        <p:nvGrpSpPr>
          <p:cNvPr id="4" name="Group 3"/>
          <p:cNvGrpSpPr/>
          <p:nvPr/>
        </p:nvGrpSpPr>
        <p:grpSpPr>
          <a:xfrm>
            <a:off x="2353346" y="2216152"/>
            <a:ext cx="1643446" cy="611062"/>
            <a:chOff x="1874837" y="5471605"/>
            <a:chExt cx="1676401" cy="623315"/>
          </a:xfrm>
        </p:grpSpPr>
        <p:sp>
          <p:nvSpPr>
            <p:cNvPr id="50" name="Right Arrow 49"/>
            <p:cNvSpPr/>
            <p:nvPr/>
          </p:nvSpPr>
          <p:spPr bwMode="auto">
            <a:xfrm>
              <a:off x="1874837" y="5471605"/>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1958584" y="5586916"/>
              <a:ext cx="1262726"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DETECTION</a:t>
              </a:r>
              <a:endParaRPr lang="zh-CN" altLang="en-US" sz="1765" dirty="0">
                <a:gradFill>
                  <a:gsLst>
                    <a:gs pos="79646">
                      <a:srgbClr val="FFFFFF"/>
                    </a:gs>
                    <a:gs pos="45000">
                      <a:srgbClr val="FFFFFF"/>
                    </a:gs>
                  </a:gsLst>
                  <a:lin ang="5400000" scaled="0"/>
                </a:gradFill>
              </a:endParaRPr>
            </a:p>
          </p:txBody>
        </p:sp>
      </p:grpSp>
      <p:sp>
        <p:nvSpPr>
          <p:cNvPr id="84" name="TextBox 83"/>
          <p:cNvSpPr txBox="1"/>
          <p:nvPr/>
        </p:nvSpPr>
        <p:spPr>
          <a:xfrm>
            <a:off x="2958514" y="3065469"/>
            <a:ext cx="3514603" cy="512935"/>
          </a:xfrm>
          <a:prstGeom prst="rect">
            <a:avLst/>
          </a:prstGeom>
          <a:noFill/>
        </p:spPr>
        <p:txBody>
          <a:bodyPr wrap="square" rtlCol="0">
            <a:spAutoFit/>
          </a:bodyPr>
          <a:lstStyle/>
          <a:p>
            <a:pPr algn="ctr"/>
            <a:r>
              <a:rPr lang="en-US" altLang="zh-CN" sz="1372" dirty="0">
                <a:gradFill>
                  <a:gsLst>
                    <a:gs pos="97345">
                      <a:srgbClr val="FFFFFF"/>
                    </a:gs>
                    <a:gs pos="79646">
                      <a:srgbClr val="FFFFFF"/>
                    </a:gs>
                  </a:gsLst>
                  <a:lin ang="5400000" scaled="0"/>
                </a:gradFill>
              </a:rPr>
              <a:t>FACIAL</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RECTANGLE + LANDMARKS</a:t>
            </a:r>
          </a:p>
        </p:txBody>
      </p:sp>
      <p:grpSp>
        <p:nvGrpSpPr>
          <p:cNvPr id="58" name="Group 57"/>
          <p:cNvGrpSpPr/>
          <p:nvPr/>
        </p:nvGrpSpPr>
        <p:grpSpPr>
          <a:xfrm>
            <a:off x="1143975" y="1969462"/>
            <a:ext cx="1233191" cy="1170091"/>
            <a:chOff x="684570" y="3230562"/>
            <a:chExt cx="1609985" cy="1437356"/>
          </a:xfrm>
        </p:grpSpPr>
        <p:sp>
          <p:nvSpPr>
            <p:cNvPr id="63" name="Half Frame 6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4" name="Half Frame 6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5" name="Half Frame 6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6" name="Half Frame 6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0" name="Rectangle 9"/>
          <p:cNvSpPr/>
          <p:nvPr/>
        </p:nvSpPr>
        <p:spPr bwMode="auto">
          <a:xfrm>
            <a:off x="264570" y="1777119"/>
            <a:ext cx="5602655" cy="2046525"/>
          </a:xfrm>
          <a:prstGeom prst="rect">
            <a:avLst/>
          </a:prstGeom>
          <a:solidFill>
            <a:srgbClr val="737373">
              <a:alpha val="7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Create Person Object</a:t>
            </a:r>
          </a:p>
        </p:txBody>
      </p:sp>
      <p:grpSp>
        <p:nvGrpSpPr>
          <p:cNvPr id="47" name="Group 46"/>
          <p:cNvGrpSpPr/>
          <p:nvPr/>
        </p:nvGrpSpPr>
        <p:grpSpPr>
          <a:xfrm>
            <a:off x="-348610" y="296183"/>
            <a:ext cx="1813082" cy="899537"/>
            <a:chOff x="-355601" y="301625"/>
            <a:chExt cx="1849438" cy="917575"/>
          </a:xfrm>
        </p:grpSpPr>
        <p:sp>
          <p:nvSpPr>
            <p:cNvPr id="4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8" name="Group 17"/>
          <p:cNvGrpSpPr/>
          <p:nvPr/>
        </p:nvGrpSpPr>
        <p:grpSpPr>
          <a:xfrm>
            <a:off x="1090962" y="4186002"/>
            <a:ext cx="4526666" cy="2157227"/>
            <a:chOff x="1036637" y="8526462"/>
            <a:chExt cx="4617435" cy="2200483"/>
          </a:xfrm>
        </p:grpSpPr>
        <p:grpSp>
          <p:nvGrpSpPr>
            <p:cNvPr id="5" name="Group 4"/>
            <p:cNvGrpSpPr/>
            <p:nvPr/>
          </p:nvGrpSpPr>
          <p:grpSpPr>
            <a:xfrm>
              <a:off x="1036637" y="8526462"/>
              <a:ext cx="1877402" cy="1596448"/>
              <a:chOff x="2624393" y="7577228"/>
              <a:chExt cx="1877402" cy="1596448"/>
            </a:xfrm>
          </p:grpSpPr>
          <p:sp>
            <p:nvSpPr>
              <p:cNvPr id="12" name="Rectangle 11"/>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59" name="TextBox 58"/>
            <p:cNvSpPr txBox="1"/>
            <p:nvPr/>
          </p:nvSpPr>
          <p:spPr>
            <a:xfrm>
              <a:off x="1269739" y="10201998"/>
              <a:ext cx="1411197" cy="524947"/>
            </a:xfrm>
            <a:prstGeom prst="rect">
              <a:avLst/>
            </a:prstGeom>
            <a:noFill/>
          </p:spPr>
          <p:txBody>
            <a:bodyPr wrap="none" rtlCol="0" anchor="ctr">
              <a:spAutoFit/>
            </a:bodyPr>
            <a:lstStyle/>
            <a:p>
              <a:pPr algn="ctr"/>
              <a:r>
                <a:rPr lang="en-US" altLang="zh-CN" sz="1372" dirty="0">
                  <a:gradFill>
                    <a:gsLst>
                      <a:gs pos="97345">
                        <a:srgbClr val="FFFFFF"/>
                      </a:gs>
                      <a:gs pos="79646">
                        <a:srgbClr val="FFFFFF"/>
                      </a:gs>
                    </a:gsLst>
                    <a:lin ang="5400000" scaled="0"/>
                  </a:gradFill>
                </a:rPr>
                <a:t>CREATE PERSON </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GROUP</a:t>
              </a:r>
              <a:endParaRPr lang="zh-CN" altLang="en-US" sz="1372" dirty="0">
                <a:gradFill>
                  <a:gsLst>
                    <a:gs pos="97345">
                      <a:srgbClr val="FFFFFF"/>
                    </a:gs>
                    <a:gs pos="79646">
                      <a:srgbClr val="FFFFFF"/>
                    </a:gs>
                  </a:gsLst>
                  <a:lin ang="5400000" scaled="0"/>
                </a:gradFill>
              </a:endParaRPr>
            </a:p>
          </p:txBody>
        </p:sp>
        <p:grpSp>
          <p:nvGrpSpPr>
            <p:cNvPr id="62" name="Group 61"/>
            <p:cNvGrpSpPr/>
            <p:nvPr/>
          </p:nvGrpSpPr>
          <p:grpSpPr>
            <a:xfrm>
              <a:off x="3776670" y="8526462"/>
              <a:ext cx="1877402" cy="1596448"/>
              <a:chOff x="2624393" y="7577228"/>
              <a:chExt cx="1877402" cy="1596448"/>
            </a:xfrm>
          </p:grpSpPr>
          <p:sp>
            <p:nvSpPr>
              <p:cNvPr id="68" name="Rectangle 67"/>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72" name="TextBox 71"/>
            <p:cNvSpPr txBox="1"/>
            <p:nvPr/>
          </p:nvSpPr>
          <p:spPr>
            <a:xfrm>
              <a:off x="4139999" y="10201967"/>
              <a:ext cx="1150750" cy="309566"/>
            </a:xfrm>
            <a:prstGeom prst="rect">
              <a:avLst/>
            </a:prstGeom>
            <a:noFill/>
          </p:spPr>
          <p:txBody>
            <a:bodyPr wrap="none" rtlCol="0" anchor="ctr">
              <a:spAutoFit/>
            </a:bodyPr>
            <a:lstStyle/>
            <a:p>
              <a:pPr algn="ctr"/>
              <a:r>
                <a:rPr lang="en-US" altLang="zh-CN" sz="1372" dirty="0">
                  <a:gradFill>
                    <a:gsLst>
                      <a:gs pos="97345">
                        <a:srgbClr val="FFFFFF"/>
                      </a:gs>
                      <a:gs pos="79646">
                        <a:srgbClr val="FFFFFF"/>
                      </a:gs>
                    </a:gsLst>
                    <a:lin ang="5400000" scaled="0"/>
                  </a:gradFill>
                </a:rPr>
                <a:t>ADD PERSON</a:t>
              </a:r>
              <a:endParaRPr lang="zh-CN" altLang="en-US" sz="1372" dirty="0">
                <a:gradFill>
                  <a:gsLst>
                    <a:gs pos="97345">
                      <a:srgbClr val="FFFFFF"/>
                    </a:gs>
                    <a:gs pos="79646">
                      <a:srgbClr val="FFFFFF"/>
                    </a:gs>
                  </a:gsLst>
                  <a:lin ang="5400000" scaled="0"/>
                </a:gradFill>
              </a:endParaRPr>
            </a:p>
          </p:txBody>
        </p:sp>
        <p:grpSp>
          <p:nvGrpSpPr>
            <p:cNvPr id="9" name="Group 8"/>
            <p:cNvGrpSpPr/>
            <p:nvPr/>
          </p:nvGrpSpPr>
          <p:grpSpPr>
            <a:xfrm>
              <a:off x="3974505" y="8755062"/>
              <a:ext cx="1470661" cy="730152"/>
              <a:chOff x="2484437" y="1852710"/>
              <a:chExt cx="1470661" cy="730152"/>
            </a:xfrm>
          </p:grpSpPr>
          <p:pic>
            <p:nvPicPr>
              <p:cNvPr id="22" name="Picture 21"/>
              <p:cNvPicPr>
                <a:picLocks noChangeAspect="1"/>
              </p:cNvPicPr>
              <p:nvPr/>
            </p:nvPicPr>
            <p:blipFill rotWithShape="1">
              <a:blip r:embed="rId5"/>
              <a:srcRect l="6458" t="6322" r="1042" b="4185"/>
              <a:stretch/>
            </p:blipFill>
            <p:spPr>
              <a:xfrm>
                <a:off x="2484437" y="1852710"/>
                <a:ext cx="704850" cy="730152"/>
              </a:xfrm>
              <a:prstGeom prst="rect">
                <a:avLst/>
              </a:prstGeom>
            </p:spPr>
          </p:pic>
          <p:sp>
            <p:nvSpPr>
              <p:cNvPr id="67" name="Rectangle 66"/>
              <p:cNvSpPr/>
              <p:nvPr/>
            </p:nvSpPr>
            <p:spPr bwMode="auto">
              <a:xfrm>
                <a:off x="3193097" y="1852710"/>
                <a:ext cx="762001" cy="73015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176" dirty="0">
                    <a:gradFill>
                      <a:gsLst>
                        <a:gs pos="0">
                          <a:srgbClr val="FFFFFF"/>
                        </a:gs>
                        <a:gs pos="100000">
                          <a:srgbClr val="FFFFFF"/>
                        </a:gs>
                      </a:gsLst>
                      <a:lin ang="5400000" scaled="0"/>
                    </a:gradFill>
                    <a:ea typeface="Segoe UI" pitchFamily="34" charset="0"/>
                    <a:cs typeface="Segoe UI" pitchFamily="34" charset="0"/>
                  </a:rPr>
                  <a:t>Daniel</a:t>
                </a:r>
              </a:p>
              <a:p>
                <a:pPr algn="ctr" defTabSz="914038"/>
                <a:r>
                  <a:rPr lang="en-US" sz="1176" dirty="0">
                    <a:gradFill>
                      <a:gsLst>
                        <a:gs pos="0">
                          <a:srgbClr val="FFFFFF"/>
                        </a:gs>
                        <a:gs pos="100000">
                          <a:srgbClr val="FFFFFF"/>
                        </a:gs>
                      </a:gsLst>
                      <a:lin ang="5400000" scaled="0"/>
                    </a:gradFill>
                    <a:ea typeface="Segoe UI" pitchFamily="34" charset="0"/>
                    <a:cs typeface="Segoe UI" pitchFamily="34" charset="0"/>
                  </a:rPr>
                  <a:t>Egan</a:t>
                </a:r>
              </a:p>
            </p:txBody>
          </p:sp>
        </p:grpSp>
      </p:grpSp>
      <p:grpSp>
        <p:nvGrpSpPr>
          <p:cNvPr id="85" name="Group 84"/>
          <p:cNvGrpSpPr/>
          <p:nvPr/>
        </p:nvGrpSpPr>
        <p:grpSpPr>
          <a:xfrm>
            <a:off x="9457593" y="2760362"/>
            <a:ext cx="1840496" cy="2909701"/>
            <a:chOff x="2624393" y="6205629"/>
            <a:chExt cx="1877402" cy="2968047"/>
          </a:xfrm>
        </p:grpSpPr>
        <p:sp>
          <p:nvSpPr>
            <p:cNvPr id="86" name="Rectangle 85"/>
            <p:cNvSpPr/>
            <p:nvPr/>
          </p:nvSpPr>
          <p:spPr bwMode="auto">
            <a:xfrm>
              <a:off x="2624393" y="6205629"/>
              <a:ext cx="1841244" cy="2473233"/>
            </a:xfrm>
            <a:prstGeom prst="rect">
              <a:avLst/>
            </a:prstGeom>
            <a:noFill/>
            <a:ln w="25400">
              <a:solidFill>
                <a:schemeClr val="tx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COLLEAGUES</a:t>
              </a:r>
            </a:p>
          </p:txBody>
        </p:sp>
      </p:grpSp>
      <p:pic>
        <p:nvPicPr>
          <p:cNvPr id="88" name="Picture 87"/>
          <p:cNvPicPr>
            <a:picLocks noChangeAspect="1"/>
          </p:cNvPicPr>
          <p:nvPr/>
        </p:nvPicPr>
        <p:blipFill rotWithShape="1">
          <a:blip r:embed="rId6">
            <a:extLst>
              <a:ext uri="{28A0092B-C50C-407E-A947-70E740481C1C}">
                <a14:useLocalDpi xmlns:a14="http://schemas.microsoft.com/office/drawing/2010/main" val="0"/>
              </a:ext>
            </a:extLst>
          </a:blip>
          <a:srcRect l="7183" r="7183"/>
          <a:stretch/>
        </p:blipFill>
        <p:spPr>
          <a:xfrm>
            <a:off x="9634539" y="3133871"/>
            <a:ext cx="923318" cy="1384976"/>
          </a:xfrm>
          <a:prstGeom prst="rect">
            <a:avLst/>
          </a:prstGeom>
          <a:ln w="25400">
            <a:solidFill>
              <a:srgbClr val="FFFFFF"/>
            </a:solidFill>
          </a:ln>
        </p:spPr>
      </p:pic>
      <p:pic>
        <p:nvPicPr>
          <p:cNvPr id="89" name="Picture 88"/>
          <p:cNvPicPr>
            <a:picLocks noChangeAspect="1"/>
          </p:cNvPicPr>
          <p:nvPr/>
        </p:nvPicPr>
        <p:blipFill rotWithShape="1">
          <a:blip r:embed="rId7">
            <a:extLst>
              <a:ext uri="{28A0092B-C50C-407E-A947-70E740481C1C}">
                <a14:useLocalDpi xmlns:a14="http://schemas.microsoft.com/office/drawing/2010/main" val="0"/>
              </a:ext>
            </a:extLst>
          </a:blip>
          <a:srcRect l="243" r="243"/>
          <a:stretch/>
        </p:blipFill>
        <p:spPr>
          <a:xfrm>
            <a:off x="9872670" y="3262346"/>
            <a:ext cx="923318" cy="1384976"/>
          </a:xfrm>
          <a:prstGeom prst="rect">
            <a:avLst/>
          </a:prstGeom>
          <a:ln w="25400">
            <a:solidFill>
              <a:srgbClr val="FFFFFF"/>
            </a:solidFill>
          </a:ln>
        </p:spPr>
      </p:pic>
      <p:sp>
        <p:nvSpPr>
          <p:cNvPr id="91" name="Rectangle 90"/>
          <p:cNvSpPr/>
          <p:nvPr/>
        </p:nvSpPr>
        <p:spPr bwMode="auto">
          <a:xfrm>
            <a:off x="10110801" y="4783543"/>
            <a:ext cx="921289" cy="238264"/>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078" dirty="0">
                <a:gradFill>
                  <a:gsLst>
                    <a:gs pos="0">
                      <a:srgbClr val="FFFFFF"/>
                    </a:gs>
                    <a:gs pos="100000">
                      <a:srgbClr val="FFFFFF"/>
                    </a:gs>
                  </a:gsLst>
                  <a:lin ang="5400000" scaled="0"/>
                </a:gradFill>
                <a:ea typeface="Segoe UI" pitchFamily="34" charset="0"/>
                <a:cs typeface="Segoe UI" pitchFamily="34" charset="0"/>
              </a:rPr>
              <a:t>Daniel Egan</a:t>
            </a:r>
          </a:p>
        </p:txBody>
      </p:sp>
      <p:sp>
        <p:nvSpPr>
          <p:cNvPr id="20" name="Down Arrow 19"/>
          <p:cNvSpPr/>
          <p:nvPr/>
        </p:nvSpPr>
        <p:spPr bwMode="auto">
          <a:xfrm>
            <a:off x="4513811" y="3279596"/>
            <a:ext cx="475105" cy="436260"/>
          </a:xfrm>
          <a:prstGeom prst="down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4130234" y="1926122"/>
            <a:ext cx="1233191" cy="1170091"/>
            <a:chOff x="684570" y="3230562"/>
            <a:chExt cx="1609985" cy="1437356"/>
          </a:xfrm>
        </p:grpSpPr>
        <p:sp>
          <p:nvSpPr>
            <p:cNvPr id="73" name="Half Frame 7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4" name="Half Frame 7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5" name="Half Frame 7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 name="Half Frame 7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2" name="Picture 1"/>
          <p:cNvPicPr>
            <a:picLocks noChangeAspect="1"/>
          </p:cNvPicPr>
          <p:nvPr/>
        </p:nvPicPr>
        <p:blipFill>
          <a:blip r:embed="rId8"/>
          <a:stretch>
            <a:fillRect/>
          </a:stretch>
        </p:blipFill>
        <p:spPr>
          <a:xfrm>
            <a:off x="10085838" y="3386893"/>
            <a:ext cx="1015516" cy="1388867"/>
          </a:xfrm>
          <a:prstGeom prst="rect">
            <a:avLst/>
          </a:prstGeom>
          <a:ln w="28575">
            <a:solidFill>
              <a:schemeClr val="bg1"/>
            </a:solidFill>
          </a:ln>
        </p:spPr>
      </p:pic>
    </p:spTree>
    <p:extLst>
      <p:ext uri="{BB962C8B-B14F-4D97-AF65-F5344CB8AC3E}">
        <p14:creationId xmlns:p14="http://schemas.microsoft.com/office/powerpoint/2010/main" val="191169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0-#ppt_w/2"/>
                                          </p:val>
                                        </p:tav>
                                        <p:tav tm="100000">
                                          <p:val>
                                            <p:strVal val="#ppt_x"/>
                                          </p:val>
                                        </p:tav>
                                      </p:tavLst>
                                    </p:anim>
                                    <p:anim calcmode="lin" valueType="num">
                                      <p:cBhvr additive="base">
                                        <p:cTn id="17" dur="500" fill="hold"/>
                                        <p:tgtEl>
                                          <p:spTgt spid="44"/>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1+#ppt_w/2"/>
                                          </p:val>
                                        </p:tav>
                                        <p:tav tm="100000">
                                          <p:val>
                                            <p:strVal val="#ppt_x"/>
                                          </p:val>
                                        </p:tav>
                                      </p:tavLst>
                                    </p:anim>
                                    <p:anim calcmode="lin" valueType="num">
                                      <p:cBhvr additive="base">
                                        <p:cTn id="21" dur="500" fill="hold"/>
                                        <p:tgtEl>
                                          <p:spTgt spid="43"/>
                                        </p:tgtEl>
                                        <p:attrNameLst>
                                          <p:attrName>ppt_y</p:attrName>
                                        </p:attrNameLst>
                                      </p:cBhvr>
                                      <p:tavLst>
                                        <p:tav tm="0">
                                          <p:val>
                                            <p:strVal val="#ppt_y"/>
                                          </p:val>
                                        </p:tav>
                                        <p:tav tm="100000">
                                          <p:val>
                                            <p:strVal val="#ppt_y"/>
                                          </p:val>
                                        </p:tav>
                                      </p:tavLst>
                                    </p:anim>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42" presetClass="path" presetSubtype="0" decel="100000" fill="hold" grpId="1" nodeType="withEffect">
                                  <p:stCondLst>
                                    <p:cond delay="0"/>
                                  </p:stCondLst>
                                  <p:childTnLst>
                                    <p:animMotion origin="layout" path="M -4.85065E-6 -0.03564 L -4.85065E-6 3.01861E-6 " pathEditMode="relative" rAng="0" ptsTypes="AA">
                                      <p:cBhvr>
                                        <p:cTn id="31" dur="500" fill="hold"/>
                                        <p:tgtEl>
                                          <p:spTgt spid="2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p:bldP spid="46" grpId="1"/>
      <p:bldP spid="20" grpId="0" animBg="1"/>
      <p:bldP spid="20"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1447839"/>
            <a:ext cx="12192000" cy="5163780"/>
            <a:chOff x="0" y="1476374"/>
            <a:chExt cx="12436475" cy="5267325"/>
          </a:xfrm>
        </p:grpSpPr>
        <p:sp>
          <p:nvSpPr>
            <p:cNvPr id="46" name="Rectangle 45"/>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67" name="Text Placeholder 2"/>
            <p:cNvSpPr txBox="1">
              <a:spLocks/>
            </p:cNvSpPr>
            <p:nvPr/>
          </p:nvSpPr>
          <p:spPr>
            <a:xfrm>
              <a:off x="9237209" y="3511776"/>
              <a:ext cx="3037324" cy="118186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gradFill>
                    <a:gsLst>
                      <a:gs pos="1250">
                        <a:srgbClr val="404040"/>
                      </a:gs>
                      <a:gs pos="100000">
                        <a:srgbClr val="404040"/>
                      </a:gs>
                    </a:gsLst>
                    <a:lin ang="5400000" scaled="0"/>
                  </a:gradFill>
                </a:rPr>
                <a:t>He is </a:t>
              </a:r>
              <a:br>
                <a:rPr lang="en-US" sz="3529" dirty="0">
                  <a:gradFill>
                    <a:gsLst>
                      <a:gs pos="1250">
                        <a:srgbClr val="404040"/>
                      </a:gs>
                      <a:gs pos="100000">
                        <a:srgbClr val="404040"/>
                      </a:gs>
                    </a:gsLst>
                    <a:lin ang="5400000" scaled="0"/>
                  </a:gradFill>
                </a:rPr>
              </a:br>
              <a:r>
                <a:rPr lang="en-US" sz="3529" dirty="0">
                  <a:gradFill>
                    <a:gsLst>
                      <a:gs pos="1250">
                        <a:srgbClr val="404040"/>
                      </a:gs>
                      <a:gs pos="100000">
                        <a:srgbClr val="404040"/>
                      </a:gs>
                    </a:gsLst>
                    <a:lin ang="5400000" scaled="0"/>
                  </a:gradFill>
                </a:rPr>
                <a:t>Daniel Egan.</a:t>
              </a:r>
              <a:endParaRPr lang="en-US" sz="2745" dirty="0">
                <a:gradFill>
                  <a:gsLst>
                    <a:gs pos="1250">
                      <a:srgbClr val="404040"/>
                    </a:gs>
                    <a:gs pos="100000">
                      <a:srgbClr val="404040"/>
                    </a:gs>
                  </a:gsLst>
                  <a:lin ang="5400000" scaled="0"/>
                </a:gradFill>
                <a:latin typeface="Segoe UI"/>
              </a:endParaRPr>
            </a:p>
          </p:txBody>
        </p:sp>
      </p:grpSp>
      <p:sp>
        <p:nvSpPr>
          <p:cNvPr id="49" name="Chevron 48"/>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101"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Face API – Identify</a:t>
            </a:r>
          </a:p>
        </p:txBody>
      </p:sp>
      <p:grpSp>
        <p:nvGrpSpPr>
          <p:cNvPr id="102" name="Group 101"/>
          <p:cNvGrpSpPr/>
          <p:nvPr/>
        </p:nvGrpSpPr>
        <p:grpSpPr>
          <a:xfrm>
            <a:off x="-348610" y="296183"/>
            <a:ext cx="1813082" cy="899537"/>
            <a:chOff x="-355601" y="301625"/>
            <a:chExt cx="1849438" cy="917575"/>
          </a:xfrm>
        </p:grpSpPr>
        <p:sp>
          <p:nvSpPr>
            <p:cNvPr id="10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104" name="Picture 10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 name="Group 2"/>
          <p:cNvGrpSpPr/>
          <p:nvPr/>
        </p:nvGrpSpPr>
        <p:grpSpPr>
          <a:xfrm>
            <a:off x="1" y="1454730"/>
            <a:ext cx="7799364" cy="5156891"/>
            <a:chOff x="0" y="1483403"/>
            <a:chExt cx="7955757" cy="5260297"/>
          </a:xfrm>
        </p:grpSpPr>
        <p:grpSp>
          <p:nvGrpSpPr>
            <p:cNvPr id="4" name="Group 3"/>
            <p:cNvGrpSpPr/>
            <p:nvPr/>
          </p:nvGrpSpPr>
          <p:grpSpPr>
            <a:xfrm>
              <a:off x="0" y="1483403"/>
              <a:ext cx="7955757" cy="5260297"/>
              <a:chOff x="0" y="1483403"/>
              <a:chExt cx="7955757" cy="5260297"/>
            </a:xfrm>
          </p:grpSpPr>
          <p:sp>
            <p:nvSpPr>
              <p:cNvPr id="69" name="Freeform 68"/>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rotWithShape="1">
              <a:blip r:embed="rId4">
                <a:extLst>
                  <a:ext uri="{28A0092B-C50C-407E-A947-70E740481C1C}">
                    <a14:useLocalDpi xmlns:a14="http://schemas.microsoft.com/office/drawing/2010/main" val="0"/>
                  </a:ext>
                </a:extLst>
              </a:blip>
              <a:srcRect t="12942" b="16940"/>
              <a:stretch/>
            </p:blipFill>
            <p:spPr>
              <a:xfrm>
                <a:off x="568600" y="3368496"/>
                <a:ext cx="1143000" cy="1143000"/>
              </a:xfrm>
              <a:prstGeom prst="rect">
                <a:avLst/>
              </a:prstGeom>
              <a:ln w="25400">
                <a:solidFill>
                  <a:srgbClr val="FFFFFF"/>
                </a:solidFill>
              </a:ln>
            </p:spPr>
          </p:pic>
          <p:sp>
            <p:nvSpPr>
              <p:cNvPr id="86" name="TextBox 85"/>
              <p:cNvSpPr txBox="1"/>
              <p:nvPr/>
            </p:nvSpPr>
            <p:spPr>
              <a:xfrm>
                <a:off x="615054" y="4644100"/>
                <a:ext cx="1050092" cy="524947"/>
              </a:xfrm>
              <a:prstGeom prst="rect">
                <a:avLst/>
              </a:prstGeom>
              <a:noFill/>
            </p:spPr>
            <p:txBody>
              <a:bodyPr wrap="none" rtlCol="0">
                <a:spAutoFit/>
              </a:bodyPr>
              <a:lstStyle/>
              <a:p>
                <a:pPr algn="ctr"/>
                <a:r>
                  <a:rPr lang="en-US" altLang="zh-CN" sz="1372" dirty="0">
                    <a:gradFill>
                      <a:gsLst>
                        <a:gs pos="97345">
                          <a:srgbClr val="FFFFFF"/>
                        </a:gs>
                        <a:gs pos="79646">
                          <a:srgbClr val="FFFFFF"/>
                        </a:gs>
                      </a:gsLst>
                      <a:lin ang="5400000" scaled="0"/>
                    </a:gradFill>
                  </a:rPr>
                  <a:t>NEW INPUT</a:t>
                </a:r>
                <a:br>
                  <a:rPr lang="en-US" altLang="zh-CN" sz="1372" dirty="0">
                    <a:gradFill>
                      <a:gsLst>
                        <a:gs pos="97345">
                          <a:srgbClr val="FFFFFF"/>
                        </a:gs>
                        <a:gs pos="79646">
                          <a:srgbClr val="FFFFFF"/>
                        </a:gs>
                      </a:gsLst>
                      <a:lin ang="5400000" scaled="0"/>
                    </a:gradFill>
                  </a:rPr>
                </a:br>
                <a:r>
                  <a:rPr lang="en-US" altLang="zh-CN" sz="1372" dirty="0">
                    <a:gradFill>
                      <a:gsLst>
                        <a:gs pos="97345">
                          <a:srgbClr val="FFFFFF"/>
                        </a:gs>
                        <a:gs pos="79646">
                          <a:srgbClr val="FFFFFF"/>
                        </a:gs>
                      </a:gsLst>
                      <a:lin ang="5400000" scaled="0"/>
                    </a:gradFill>
                  </a:rPr>
                  <a:t>IMAGE</a:t>
                </a:r>
                <a:endParaRPr lang="zh-CN" altLang="en-US" sz="1372" dirty="0">
                  <a:gradFill>
                    <a:gsLst>
                      <a:gs pos="97345">
                        <a:srgbClr val="FFFFFF"/>
                      </a:gs>
                      <a:gs pos="79646">
                        <a:srgbClr val="FFFFFF"/>
                      </a:gs>
                    </a:gsLst>
                    <a:lin ang="5400000" scaled="0"/>
                  </a:gradFill>
                </a:endParaRPr>
              </a:p>
            </p:txBody>
          </p:sp>
          <p:grpSp>
            <p:nvGrpSpPr>
              <p:cNvPr id="89" name="Group 88"/>
              <p:cNvGrpSpPr/>
              <p:nvPr/>
            </p:nvGrpSpPr>
            <p:grpSpPr>
              <a:xfrm>
                <a:off x="430666" y="3230562"/>
                <a:ext cx="1418868" cy="1418868"/>
                <a:chOff x="-1249363" y="2430462"/>
                <a:chExt cx="1143000" cy="1143000"/>
              </a:xfrm>
              <a:solidFill>
                <a:srgbClr val="FFFFFF"/>
              </a:solidFill>
            </p:grpSpPr>
            <p:sp>
              <p:nvSpPr>
                <p:cNvPr id="90" name="Half Frame 89"/>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3" name="Half Frame 92"/>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1950161" y="3653531"/>
                <a:ext cx="1220077" cy="623315"/>
                <a:chOff x="2254630" y="3653531"/>
                <a:chExt cx="1677607" cy="623315"/>
              </a:xfrm>
            </p:grpSpPr>
            <p:sp>
              <p:nvSpPr>
                <p:cNvPr id="76" name="Right Arrow 75"/>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2254630" y="3768842"/>
                  <a:ext cx="1432635"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IDENTIFY</a:t>
                  </a:r>
                  <a:endParaRPr lang="zh-CN" altLang="en-US" sz="1765" dirty="0">
                    <a:gradFill>
                      <a:gsLst>
                        <a:gs pos="79646">
                          <a:srgbClr val="FFFFFF"/>
                        </a:gs>
                        <a:gs pos="45000">
                          <a:srgbClr val="FFFFFF"/>
                        </a:gs>
                      </a:gsLst>
                      <a:lin ang="5400000" scaled="0"/>
                    </a:gradFill>
                  </a:endParaRPr>
                </a:p>
              </p:txBody>
            </p:sp>
          </p:grpSp>
          <p:pic>
            <p:nvPicPr>
              <p:cNvPr id="109" name="Picture 108"/>
              <p:cNvPicPr>
                <a:picLocks noChangeAspect="1"/>
              </p:cNvPicPr>
              <p:nvPr/>
            </p:nvPicPr>
            <p:blipFill rotWithShape="1">
              <a:blip r:embed="rId5">
                <a:extLst>
                  <a:ext uri="{28A0092B-C50C-407E-A947-70E740481C1C}">
                    <a14:useLocalDpi xmlns:a14="http://schemas.microsoft.com/office/drawing/2010/main" val="0"/>
                  </a:ext>
                </a:extLst>
              </a:blip>
              <a:srcRect l="3086" r="3086"/>
              <a:stretch/>
            </p:blipFill>
            <p:spPr>
              <a:xfrm>
                <a:off x="3624252" y="1769261"/>
                <a:ext cx="939763" cy="1409645"/>
              </a:xfrm>
              <a:prstGeom prst="rect">
                <a:avLst/>
              </a:prstGeom>
              <a:ln w="25400">
                <a:solidFill>
                  <a:srgbClr val="FFFFFF"/>
                </a:solidFill>
              </a:ln>
            </p:spPr>
          </p:pic>
          <p:sp>
            <p:nvSpPr>
              <p:cNvPr id="51" name="Rectangle 50"/>
              <p:cNvSpPr/>
              <p:nvPr/>
            </p:nvSpPr>
            <p:spPr bwMode="auto">
              <a:xfrm>
                <a:off x="3660067" y="3175129"/>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endParaRPr lang="en-US" sz="1078" dirty="0">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109"/>
              <p:cNvPicPr>
                <a:picLocks noChangeAspect="1"/>
              </p:cNvPicPr>
              <p:nvPr/>
            </p:nvPicPr>
            <p:blipFill rotWithShape="1">
              <a:blip r:embed="rId6">
                <a:extLst>
                  <a:ext uri="{28A0092B-C50C-407E-A947-70E740481C1C}">
                    <a14:useLocalDpi xmlns:a14="http://schemas.microsoft.com/office/drawing/2010/main" val="0"/>
                  </a:ext>
                </a:extLst>
              </a:blip>
              <a:srcRect t="1818" b="1818"/>
              <a:stretch/>
            </p:blipFill>
            <p:spPr>
              <a:xfrm>
                <a:off x="3867158" y="1900312"/>
                <a:ext cx="939763" cy="1409645"/>
              </a:xfrm>
              <a:prstGeom prst="rect">
                <a:avLst/>
              </a:prstGeom>
              <a:ln w="25400">
                <a:solidFill>
                  <a:srgbClr val="FFFFFF"/>
                </a:solidFill>
              </a:ln>
            </p:spPr>
          </p:pic>
          <p:sp>
            <p:nvSpPr>
              <p:cNvPr id="50" name="Rectangle 49"/>
              <p:cNvSpPr/>
              <p:nvPr/>
            </p:nvSpPr>
            <p:spPr bwMode="auto">
              <a:xfrm>
                <a:off x="3885065" y="3308808"/>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endParaRPr lang="en-US" sz="1078"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rotWithShape="1">
              <a:blip r:embed="rId7">
                <a:extLst>
                  <a:ext uri="{28A0092B-C50C-407E-A947-70E740481C1C}">
                    <a14:useLocalDpi xmlns:a14="http://schemas.microsoft.com/office/drawing/2010/main" val="0"/>
                  </a:ext>
                </a:extLst>
              </a:blip>
              <a:srcRect l="5107" r="5107"/>
              <a:stretch/>
            </p:blipFill>
            <p:spPr>
              <a:xfrm>
                <a:off x="4110064" y="2047410"/>
                <a:ext cx="939763" cy="1409645"/>
              </a:xfrm>
              <a:prstGeom prst="rect">
                <a:avLst/>
              </a:prstGeom>
              <a:ln w="25400">
                <a:solidFill>
                  <a:srgbClr val="FFFFFF"/>
                </a:solidFill>
              </a:ln>
            </p:spPr>
          </p:pic>
          <p:sp>
            <p:nvSpPr>
              <p:cNvPr id="112" name="Rectangle 111"/>
              <p:cNvSpPr/>
              <p:nvPr/>
            </p:nvSpPr>
            <p:spPr bwMode="auto">
              <a:xfrm>
                <a:off x="4110063" y="3452012"/>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078" dirty="0">
                    <a:gradFill>
                      <a:gsLst>
                        <a:gs pos="0">
                          <a:srgbClr val="FFFFFF"/>
                        </a:gs>
                        <a:gs pos="100000">
                          <a:srgbClr val="FFFFFF"/>
                        </a:gs>
                      </a:gsLst>
                      <a:lin ang="5400000" scaled="0"/>
                    </a:gradFill>
                    <a:ea typeface="Segoe UI" pitchFamily="34" charset="0"/>
                    <a:cs typeface="Segoe UI" pitchFamily="34" charset="0"/>
                  </a:rPr>
                  <a:t>Natalie Huber</a:t>
                </a:r>
              </a:p>
            </p:txBody>
          </p:sp>
          <p:pic>
            <p:nvPicPr>
              <p:cNvPr id="98" name="Picture 97"/>
              <p:cNvPicPr>
                <a:picLocks noChangeAspect="1"/>
              </p:cNvPicPr>
              <p:nvPr/>
            </p:nvPicPr>
            <p:blipFill rotWithShape="1">
              <a:blip r:embed="rId8">
                <a:extLst>
                  <a:ext uri="{28A0092B-C50C-407E-A947-70E740481C1C}">
                    <a14:useLocalDpi xmlns:a14="http://schemas.microsoft.com/office/drawing/2010/main" val="0"/>
                  </a:ext>
                </a:extLst>
              </a:blip>
              <a:srcRect l="7183" r="7183"/>
              <a:stretch/>
            </p:blipFill>
            <p:spPr>
              <a:xfrm>
                <a:off x="3624252" y="4034706"/>
                <a:ext cx="941832" cy="1412748"/>
              </a:xfrm>
              <a:prstGeom prst="rect">
                <a:avLst/>
              </a:prstGeom>
              <a:ln w="25400">
                <a:solidFill>
                  <a:srgbClr val="FFFFFF"/>
                </a:solidFill>
              </a:ln>
            </p:spPr>
          </p:pic>
          <p:sp>
            <p:nvSpPr>
              <p:cNvPr id="119" name="TextBox 118"/>
              <p:cNvSpPr txBox="1"/>
              <p:nvPr/>
            </p:nvSpPr>
            <p:spPr>
              <a:xfrm>
                <a:off x="3472624" y="3675765"/>
                <a:ext cx="2259229" cy="307777"/>
              </a:xfrm>
              <a:prstGeom prst="rect">
                <a:avLst/>
              </a:prstGeom>
              <a:noFill/>
            </p:spPr>
            <p:txBody>
              <a:bodyPr wrap="square" rtlCol="0">
                <a:spAutoFit/>
              </a:bodyPr>
              <a:lstStyle/>
              <a:p>
                <a:pPr algn="ctr"/>
                <a:r>
                  <a:rPr lang="en-US" altLang="zh-CN" sz="1372" dirty="0">
                    <a:gradFill>
                      <a:gsLst>
                        <a:gs pos="97345">
                          <a:srgbClr val="FFFFFF"/>
                        </a:gs>
                        <a:gs pos="79646">
                          <a:srgbClr val="FFFFFF"/>
                        </a:gs>
                      </a:gsLst>
                      <a:lin ang="5400000" scaled="0"/>
                    </a:gradFill>
                  </a:rPr>
                  <a:t>GROUP PERSON OBJECTS</a:t>
                </a:r>
              </a:p>
            </p:txBody>
          </p:sp>
          <p:sp>
            <p:nvSpPr>
              <p:cNvPr id="44" name="Rectangle 43"/>
              <p:cNvSpPr/>
              <p:nvPr/>
            </p:nvSpPr>
            <p:spPr bwMode="auto">
              <a:xfrm>
                <a:off x="3522133" y="1672046"/>
                <a:ext cx="2194831" cy="4409210"/>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522133" y="6220454"/>
                <a:ext cx="2238905" cy="38404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COLLEAGUES</a:t>
                </a:r>
              </a:p>
            </p:txBody>
          </p:sp>
          <p:grpSp>
            <p:nvGrpSpPr>
              <p:cNvPr id="73" name="Group 72"/>
              <p:cNvGrpSpPr/>
              <p:nvPr/>
            </p:nvGrpSpPr>
            <p:grpSpPr>
              <a:xfrm>
                <a:off x="5303838" y="4969448"/>
                <a:ext cx="1822452" cy="623315"/>
                <a:chOff x="2109786" y="3653531"/>
                <a:chExt cx="1822452" cy="623315"/>
              </a:xfrm>
            </p:grpSpPr>
            <p:sp>
              <p:nvSpPr>
                <p:cNvPr id="74" name="Right Arrow 73"/>
                <p:cNvSpPr/>
                <p:nvPr/>
              </p:nvSpPr>
              <p:spPr bwMode="auto">
                <a:xfrm>
                  <a:off x="2109786" y="3653531"/>
                  <a:ext cx="1822452"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201428" y="3769275"/>
                  <a:ext cx="1522844" cy="371244"/>
                </a:xfrm>
                <a:prstGeom prst="rect">
                  <a:avLst/>
                </a:prstGeom>
                <a:noFill/>
              </p:spPr>
              <p:txBody>
                <a:bodyPr wrap="none" rtlCol="0" anchor="ctr">
                  <a:spAutoFit/>
                </a:bodyPr>
                <a:lstStyle/>
                <a:p>
                  <a:pPr algn="ctr"/>
                  <a:r>
                    <a:rPr lang="en-US" altLang="zh-CN" sz="1765" dirty="0">
                      <a:gradFill>
                        <a:gsLst>
                          <a:gs pos="79646">
                            <a:srgbClr val="FFFFFF"/>
                          </a:gs>
                          <a:gs pos="45000">
                            <a:srgbClr val="FFFFFF"/>
                          </a:gs>
                        </a:gsLst>
                        <a:lin ang="5400000" scaled="0"/>
                      </a:gradFill>
                    </a:rPr>
                    <a:t>RECOGNITION</a:t>
                  </a:r>
                </a:p>
              </p:txBody>
            </p:sp>
          </p:grpSp>
          <p:sp>
            <p:nvSpPr>
              <p:cNvPr id="52" name="Rectangle 51"/>
              <p:cNvSpPr/>
              <p:nvPr/>
            </p:nvSpPr>
            <p:spPr bwMode="auto">
              <a:xfrm>
                <a:off x="3690956" y="5446450"/>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endParaRPr lang="en-US" sz="1078" dirty="0">
                  <a:gradFill>
                    <a:gsLst>
                      <a:gs pos="0">
                        <a:srgbClr val="FFFFFF"/>
                      </a:gs>
                      <a:gs pos="100000">
                        <a:srgbClr val="FFFFFF"/>
                      </a:gs>
                    </a:gsLst>
                    <a:lin ang="5400000" scaled="0"/>
                  </a:gradFill>
                  <a:ea typeface="Segoe UI" pitchFamily="34" charset="0"/>
                  <a:cs typeface="Segoe UI" pitchFamily="34" charset="0"/>
                </a:endParaRPr>
              </a:p>
            </p:txBody>
          </p:sp>
          <p:pic>
            <p:nvPicPr>
              <p:cNvPr id="99" name="Picture 98"/>
              <p:cNvPicPr>
                <a:picLocks noChangeAspect="1"/>
              </p:cNvPicPr>
              <p:nvPr/>
            </p:nvPicPr>
            <p:blipFill rotWithShape="1">
              <a:blip r:embed="rId9">
                <a:extLst>
                  <a:ext uri="{28A0092B-C50C-407E-A947-70E740481C1C}">
                    <a14:useLocalDpi xmlns:a14="http://schemas.microsoft.com/office/drawing/2010/main" val="0"/>
                  </a:ext>
                </a:extLst>
              </a:blip>
              <a:srcRect l="243" r="243"/>
              <a:stretch/>
            </p:blipFill>
            <p:spPr>
              <a:xfrm>
                <a:off x="3867158" y="4165757"/>
                <a:ext cx="941832" cy="1412748"/>
              </a:xfrm>
              <a:prstGeom prst="rect">
                <a:avLst/>
              </a:prstGeom>
              <a:ln w="25400">
                <a:solidFill>
                  <a:srgbClr val="FFFFFF"/>
                </a:solidFill>
              </a:ln>
            </p:spPr>
          </p:pic>
          <p:sp>
            <p:nvSpPr>
              <p:cNvPr id="53" name="Rectangle 52"/>
              <p:cNvSpPr/>
              <p:nvPr/>
            </p:nvSpPr>
            <p:spPr bwMode="auto">
              <a:xfrm>
                <a:off x="3915954" y="55753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endParaRPr lang="en-US" sz="1078" dirty="0">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a14:imgEffect>
                      </a14:imgLayer>
                    </a14:imgProps>
                  </a:ext>
                </a:extLst>
              </a:blip>
              <a:srcRect l="18701" r="18701"/>
              <a:stretch/>
            </p:blipFill>
            <p:spPr>
              <a:xfrm>
                <a:off x="4110064" y="4312855"/>
                <a:ext cx="941832" cy="1412748"/>
              </a:xfrm>
              <a:prstGeom prst="rect">
                <a:avLst/>
              </a:prstGeom>
              <a:ln w="25400">
                <a:solidFill>
                  <a:srgbClr val="FFFFFF"/>
                </a:solidFill>
              </a:ln>
            </p:spPr>
          </p:pic>
          <p:sp>
            <p:nvSpPr>
              <p:cNvPr id="117" name="Rectangle 116"/>
              <p:cNvSpPr/>
              <p:nvPr/>
            </p:nvSpPr>
            <p:spPr bwMode="auto">
              <a:xfrm>
                <a:off x="4110063" y="5717457"/>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1078" dirty="0">
                    <a:gradFill>
                      <a:gsLst>
                        <a:gs pos="0">
                          <a:srgbClr val="FFFFFF"/>
                        </a:gs>
                        <a:gs pos="100000">
                          <a:srgbClr val="FFFFFF"/>
                        </a:gs>
                      </a:gsLst>
                      <a:lin ang="5400000" scaled="0"/>
                    </a:gradFill>
                    <a:ea typeface="Segoe UI" pitchFamily="34" charset="0"/>
                    <a:cs typeface="Segoe UI" pitchFamily="34" charset="0"/>
                  </a:rPr>
                  <a:t>Daniel Egan</a:t>
                </a:r>
              </a:p>
            </p:txBody>
          </p:sp>
        </p:grpSp>
        <p:pic>
          <p:nvPicPr>
            <p:cNvPr id="40" name="Picture 39"/>
            <p:cNvPicPr>
              <a:picLocks noChangeAspect="1"/>
            </p:cNvPicPr>
            <p:nvPr/>
          </p:nvPicPr>
          <p:blipFill>
            <a:blip r:embed="rId12"/>
            <a:stretch>
              <a:fillRect/>
            </a:stretch>
          </p:blipFill>
          <p:spPr>
            <a:xfrm>
              <a:off x="4101608" y="4314807"/>
              <a:ext cx="1035879" cy="1416717"/>
            </a:xfrm>
            <a:prstGeom prst="rect">
              <a:avLst/>
            </a:prstGeom>
            <a:ln w="28575">
              <a:solidFill>
                <a:schemeClr val="bg1"/>
              </a:solidFill>
            </a:ln>
          </p:spPr>
        </p:pic>
        <p:pic>
          <p:nvPicPr>
            <p:cNvPr id="2" name="Picture 1"/>
            <p:cNvPicPr>
              <a:picLocks noChangeAspect="1"/>
            </p:cNvPicPr>
            <p:nvPr/>
          </p:nvPicPr>
          <p:blipFill>
            <a:blip r:embed="rId13"/>
            <a:stretch>
              <a:fillRect/>
            </a:stretch>
          </p:blipFill>
          <p:spPr>
            <a:xfrm>
              <a:off x="564128" y="3354194"/>
              <a:ext cx="1142474" cy="1171605"/>
            </a:xfrm>
            <a:prstGeom prst="rect">
              <a:avLst/>
            </a:prstGeom>
          </p:spPr>
        </p:pic>
      </p:grpSp>
    </p:spTree>
    <p:extLst>
      <p:ext uri="{BB962C8B-B14F-4D97-AF65-F5344CB8AC3E}">
        <p14:creationId xmlns:p14="http://schemas.microsoft.com/office/powerpoint/2010/main" val="1886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1"/>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0-#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01" grpId="0"/>
      <p:bldP spid="101"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Publishing your Bot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3057264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Extras</a:t>
            </a:r>
          </a:p>
        </p:txBody>
      </p:sp>
      <p:sp>
        <p:nvSpPr>
          <p:cNvPr id="5" name="Text Placeholder 4"/>
          <p:cNvSpPr>
            <a:spLocks noGrp="1"/>
          </p:cNvSpPr>
          <p:nvPr>
            <p:ph type="body" idx="1"/>
          </p:nvPr>
        </p:nvSpPr>
        <p:spPr/>
        <p:txBody>
          <a:bodyPr/>
          <a:lstStyle/>
          <a:p>
            <a:r>
              <a:rPr lang="en-US" dirty="0"/>
              <a:t>Scorable Dialogs, </a:t>
            </a:r>
            <a:r>
              <a:rPr lang="en-US" dirty="0" err="1"/>
              <a:t>Ngrok</a:t>
            </a:r>
            <a:r>
              <a:rPr lang="en-US" dirty="0"/>
              <a:t>, </a:t>
            </a:r>
            <a:r>
              <a:rPr lang="en-US" dirty="0" err="1"/>
              <a:t>QnA</a:t>
            </a:r>
            <a:r>
              <a:rPr lang="en-US" dirty="0"/>
              <a:t> Maker .. </a:t>
            </a:r>
          </a:p>
        </p:txBody>
      </p:sp>
    </p:spTree>
    <p:extLst>
      <p:ext uri="{BB962C8B-B14F-4D97-AF65-F5344CB8AC3E}">
        <p14:creationId xmlns:p14="http://schemas.microsoft.com/office/powerpoint/2010/main" val="18246614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11493" y="2457873"/>
            <a:ext cx="7815761" cy="2581909"/>
          </a:xfrm>
          <a:prstGeom prst="rect">
            <a:avLst/>
          </a:prstGeom>
        </p:spPr>
      </p:pic>
      <p:sp>
        <p:nvSpPr>
          <p:cNvPr id="2" name="TextBox 1"/>
          <p:cNvSpPr txBox="1"/>
          <p:nvPr/>
        </p:nvSpPr>
        <p:spPr>
          <a:xfrm>
            <a:off x="3929641" y="1038534"/>
            <a:ext cx="3224715" cy="1593027"/>
          </a:xfrm>
          <a:prstGeom prst="rect">
            <a:avLst/>
          </a:prstGeom>
          <a:noFill/>
        </p:spPr>
        <p:txBody>
          <a:bodyPr wrap="none" lIns="179285" tIns="143428" rIns="179285" bIns="143428" rtlCol="0">
            <a:spAutoFit/>
          </a:bodyPr>
          <a:lstStyle/>
          <a:p>
            <a:pPr>
              <a:lnSpc>
                <a:spcPct val="90000"/>
              </a:lnSpc>
              <a:spcAft>
                <a:spcPts val="588"/>
              </a:spcAft>
            </a:pPr>
            <a:r>
              <a:rPr lang="en-US" sz="9411"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5068" y="814428"/>
            <a:ext cx="9217780" cy="5177818"/>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66675"/>
            <a:ext cx="11655425" cy="900113"/>
          </a:xfrm>
        </p:spPr>
        <p:txBody>
          <a:bodyPr>
            <a:normAutofit/>
          </a:bodyPr>
          <a:lstStyle/>
          <a:p>
            <a:r>
              <a:rPr lang="pt-BR" dirty="0">
                <a:solidFill>
                  <a:schemeClr val="tx1"/>
                </a:solidFill>
              </a:rPr>
              <a:t>AzureBot: Manage your cloud from Skype</a:t>
            </a:r>
            <a:endParaRPr lang="en-US" dirty="0">
              <a:solidFill>
                <a:schemeClr val="tx1"/>
              </a:solidFill>
            </a:endParaRPr>
          </a:p>
        </p:txBody>
      </p:sp>
      <p:sp>
        <p:nvSpPr>
          <p:cNvPr id="4" name="Title 16"/>
          <p:cNvSpPr txBox="1">
            <a:spLocks/>
          </p:cNvSpPr>
          <p:nvPr/>
        </p:nvSpPr>
        <p:spPr>
          <a:xfrm>
            <a:off x="3630832" y="1486746"/>
            <a:ext cx="7320803"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1"/>
                </a:solidFill>
              </a:rPr>
              <a:t>Switch to your phone, confirm you want to star the VM, receive the notification when done.</a:t>
            </a:r>
          </a:p>
          <a:p>
            <a:endParaRPr lang="en-US" sz="3529" dirty="0">
              <a:solidFill>
                <a:schemeClr val="tx1"/>
              </a:solidFill>
            </a:endParaRPr>
          </a:p>
          <a:p>
            <a:r>
              <a:rPr lang="en-US" sz="3529" dirty="0">
                <a:solidFill>
                  <a:schemeClr val="tx1"/>
                </a:solidFill>
              </a:rPr>
              <a:t>-No logon required</a:t>
            </a:r>
          </a:p>
          <a:p>
            <a:r>
              <a:rPr lang="en-US" sz="3529" dirty="0">
                <a:solidFill>
                  <a:schemeClr val="tx1"/>
                </a:solidFill>
              </a:rPr>
              <a:t>-No app sync required</a:t>
            </a:r>
          </a:p>
          <a:p>
            <a:r>
              <a:rPr lang="en-US" sz="3529" dirty="0">
                <a:solidFill>
                  <a:schemeClr val="tx1"/>
                </a:solidFill>
              </a:rPr>
              <a:t>-Woks across all your devices and web</a:t>
            </a:r>
          </a:p>
          <a:p>
            <a:endParaRPr lang="en-US" sz="3529" dirty="0">
              <a:solidFill>
                <a:schemeClr val="tx1"/>
              </a:solidFill>
            </a:endParaRPr>
          </a:p>
          <a:p>
            <a:r>
              <a:rPr lang="en-US" sz="3529" dirty="0">
                <a:solidFill>
                  <a:schemeClr val="tx1"/>
                </a:solidFill>
              </a:rPr>
              <a:t>It. Just. Works. </a:t>
            </a:r>
          </a:p>
          <a:p>
            <a:endParaRPr lang="en-US" sz="3529" dirty="0">
              <a:solidFill>
                <a:schemeClr val="tx1"/>
              </a:solidFill>
            </a:endParaRPr>
          </a:p>
          <a:p>
            <a:r>
              <a:rPr lang="en-US" sz="2353" dirty="0">
                <a:solidFill>
                  <a:schemeClr val="tx1"/>
                </a:solidFill>
              </a:rPr>
              <a:t>github.com/</a:t>
            </a:r>
            <a:r>
              <a:rPr lang="en-US" sz="2353" dirty="0" err="1">
                <a:solidFill>
                  <a:schemeClr val="tx1"/>
                </a:solidFill>
              </a:rPr>
              <a:t>microsoft</a:t>
            </a:r>
            <a:r>
              <a:rPr lang="en-US" sz="2353" dirty="0">
                <a:solidFill>
                  <a:schemeClr val="tx1"/>
                </a:solidFill>
              </a:rPr>
              <a:t>/</a:t>
            </a:r>
            <a:r>
              <a:rPr lang="en-US" sz="2353" dirty="0" err="1">
                <a:solidFill>
                  <a:schemeClr val="tx1"/>
                </a:solidFill>
              </a:rPr>
              <a:t>azurebot</a:t>
            </a:r>
            <a:endParaRPr lang="en-US" sz="1765" dirty="0">
              <a:solidFill>
                <a:schemeClr val="tx1"/>
              </a:solidFill>
            </a:endParaRPr>
          </a:p>
        </p:txBody>
      </p:sp>
      <p:pic>
        <p:nvPicPr>
          <p:cNvPr id="5" name="Picture 4"/>
          <p:cNvPicPr>
            <a:picLocks noChangeAspect="1"/>
          </p:cNvPicPr>
          <p:nvPr/>
        </p:nvPicPr>
        <p:blipFill>
          <a:blip r:embed="rId3"/>
          <a:stretch>
            <a:fillRect/>
          </a:stretch>
        </p:blipFill>
        <p:spPr>
          <a:xfrm>
            <a:off x="493345" y="1636151"/>
            <a:ext cx="2483844" cy="4472786"/>
          </a:xfrm>
          <a:prstGeom prst="rect">
            <a:avLst/>
          </a:prstGeom>
        </p:spPr>
      </p:pic>
    </p:spTree>
    <p:extLst>
      <p:ext uri="{BB962C8B-B14F-4D97-AF65-F5344CB8AC3E}">
        <p14:creationId xmlns:p14="http://schemas.microsoft.com/office/powerpoint/2010/main" val="37490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05534" y="2532576"/>
            <a:ext cx="7717714" cy="4272055"/>
          </a:xfrm>
          <a:prstGeom prst="rect">
            <a:avLst/>
          </a:prstGeom>
        </p:spPr>
      </p:pic>
      <p:pic>
        <p:nvPicPr>
          <p:cNvPr id="3" name="Picture 2"/>
          <p:cNvPicPr>
            <a:picLocks noChangeAspect="1"/>
          </p:cNvPicPr>
          <p:nvPr/>
        </p:nvPicPr>
        <p:blipFill>
          <a:blip r:embed="rId3"/>
          <a:stretch>
            <a:fillRect/>
          </a:stretch>
        </p:blipFill>
        <p:spPr>
          <a:xfrm>
            <a:off x="568048" y="590322"/>
            <a:ext cx="2838699" cy="2381146"/>
          </a:xfrm>
          <a:prstGeom prst="rect">
            <a:avLst/>
          </a:prstGeom>
        </p:spPr>
      </p:pic>
      <p:sp>
        <p:nvSpPr>
          <p:cNvPr id="4" name="Rectangle 3"/>
          <p:cNvSpPr/>
          <p:nvPr/>
        </p:nvSpPr>
        <p:spPr bwMode="auto">
          <a:xfrm>
            <a:off x="3854938" y="1785554"/>
            <a:ext cx="2465168" cy="2091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630832" y="3503702"/>
            <a:ext cx="896425" cy="59761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43941" y="2831384"/>
            <a:ext cx="3660401"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err="1">
                <a:ln w="0"/>
                <a:solidFill>
                  <a:schemeClr val="accent1"/>
                </a:solidFill>
                <a:effectLst>
                  <a:outerShdw blurRad="38100" dist="25400" dir="5400000" algn="ctr" rotWithShape="0">
                    <a:srgbClr val="6E747A">
                      <a:alpha val="43000"/>
                    </a:srgbClr>
                  </a:outerShdw>
                </a:effectLst>
              </a:rPr>
              <a:t>BotFramework</a:t>
            </a:r>
            <a:endParaRPr lang="en-US" sz="3529"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40366" y="2128733"/>
            <a:ext cx="3585699" cy="3212189"/>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765"/>
          </a:p>
        </p:txBody>
      </p:sp>
      <p:sp>
        <p:nvSpPr>
          <p:cNvPr id="8" name="TextBox 7"/>
          <p:cNvSpPr txBox="1"/>
          <p:nvPr/>
        </p:nvSpPr>
        <p:spPr>
          <a:xfrm>
            <a:off x="1090962" y="89888"/>
            <a:ext cx="1392803" cy="615516"/>
          </a:xfrm>
          <a:prstGeom prst="rect">
            <a:avLst/>
          </a:prstGeom>
          <a:noFill/>
        </p:spPr>
        <p:txBody>
          <a:bodyPr wrap="non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69239" y="1189495"/>
            <a:ext cx="11653523" cy="4043133"/>
          </a:xfrm>
        </p:spPr>
        <p:txBody>
          <a:bodyPr/>
          <a:lstStyle/>
          <a:p>
            <a:endParaRPr lang="en-US" dirty="0"/>
          </a:p>
          <a:p>
            <a:pPr marL="784338" lvl="2" indent="-560241">
              <a:buFont typeface="Arial" panose="020B0604020202020204" pitchFamily="34" charset="0"/>
              <a:buChar char="•"/>
            </a:pPr>
            <a:r>
              <a:rPr lang="en-US" dirty="0">
                <a:hlinkClick r:id="rId2"/>
              </a:rPr>
              <a:t>https://docs.botframework.com/  </a:t>
            </a:r>
            <a:r>
              <a:rPr lang="en-US" dirty="0"/>
              <a:t>  -  Bot Framework Docs</a:t>
            </a:r>
            <a:endParaRPr lang="en-US" dirty="0">
              <a:hlinkClick r:id="rId2"/>
            </a:endParaRPr>
          </a:p>
          <a:p>
            <a:pPr marL="784338" lvl="2" indent="-560241">
              <a:buFont typeface="Arial" panose="020B0604020202020204" pitchFamily="34" charset="0"/>
              <a:buChar char="•"/>
            </a:pPr>
            <a:r>
              <a:rPr lang="en-US" dirty="0">
                <a:hlinkClick r:id="rId2"/>
              </a:rPr>
              <a:t>https://github.com/pveller/ecommerce-chatbot</a:t>
            </a:r>
            <a:r>
              <a:rPr lang="en-US" dirty="0"/>
              <a:t>  - Node – Implements </a:t>
            </a:r>
            <a:r>
              <a:rPr lang="en-US" dirty="0" err="1"/>
              <a:t>IIntentInterface</a:t>
            </a:r>
            <a:endParaRPr lang="en-US" dirty="0"/>
          </a:p>
          <a:p>
            <a:pPr marL="784338" lvl="2" indent="-560241">
              <a:buFont typeface="Arial" panose="020B0604020202020204" pitchFamily="34" charset="0"/>
              <a:buChar char="•"/>
            </a:pPr>
            <a:r>
              <a:rPr lang="en-US" dirty="0">
                <a:hlinkClick r:id="rId3"/>
              </a:rPr>
              <a:t>https://github.com/Microsoft/BotBuilder</a:t>
            </a:r>
            <a:r>
              <a:rPr lang="en-US" dirty="0"/>
              <a:t>  - SDK’s has a samples folder </a:t>
            </a:r>
          </a:p>
          <a:p>
            <a:pPr marL="784338" lvl="2" indent="-560241">
              <a:buFont typeface="Arial" panose="020B0604020202020204" pitchFamily="34" charset="0"/>
              <a:buChar char="•"/>
            </a:pPr>
            <a:r>
              <a:rPr lang="en-US" dirty="0">
                <a:hlinkClick r:id="rId4"/>
              </a:rPr>
              <a:t>https://github.com/Microsoft/BotBuilder-Samples</a:t>
            </a:r>
            <a:r>
              <a:rPr lang="en-US" dirty="0"/>
              <a:t> - Different Samples (Skype, Facebook, etc.)</a:t>
            </a:r>
          </a:p>
          <a:p>
            <a:pPr marL="784338" lvl="2" indent="-560241">
              <a:buFont typeface="Arial" panose="020B0604020202020204" pitchFamily="34" charset="0"/>
              <a:buChar char="•"/>
            </a:pPr>
            <a:r>
              <a:rPr lang="en-US" dirty="0">
                <a:hlinkClick r:id="rId5"/>
              </a:rPr>
              <a:t>https://www.luis.ai/Help</a:t>
            </a:r>
            <a:r>
              <a:rPr lang="en-US" dirty="0"/>
              <a:t>  - Training videos and HOL for LUIS</a:t>
            </a:r>
          </a:p>
          <a:p>
            <a:pPr marL="784338" lvl="2" indent="-560241">
              <a:buFont typeface="Arial" panose="020B0604020202020204" pitchFamily="34" charset="0"/>
              <a:buChar char="•"/>
            </a:pPr>
            <a:r>
              <a:rPr lang="en-US" dirty="0">
                <a:hlinkClick r:id="rId6"/>
              </a:rPr>
              <a:t>https://docs.botframework.com/en-us/tools/bot-framework-emulator/</a:t>
            </a:r>
            <a:r>
              <a:rPr lang="en-US" dirty="0"/>
              <a:t>  Emulator download</a:t>
            </a:r>
          </a:p>
          <a:p>
            <a:pPr marL="784338" lvl="2" indent="-560241">
              <a:buFont typeface="Arial" panose="020B0604020202020204" pitchFamily="34" charset="0"/>
              <a:buChar char="•"/>
            </a:pPr>
            <a:r>
              <a:rPr lang="en-US" u="sng" dirty="0">
                <a:hlinkClick r:id="rId7"/>
              </a:rPr>
              <a:t>http://aka.ms/bf-bc-vstemplate</a:t>
            </a:r>
            <a:r>
              <a:rPr lang="en-US" dirty="0"/>
              <a:t>  C# Bot Template</a:t>
            </a:r>
          </a:p>
          <a:p>
            <a:pPr marL="784338" lvl="2" indent="-560241">
              <a:buFont typeface="Arial" panose="020B0604020202020204" pitchFamily="34" charset="0"/>
              <a:buChar char="•"/>
            </a:pPr>
            <a:r>
              <a:rPr lang="en-US" dirty="0"/>
              <a:t> </a:t>
            </a:r>
            <a:r>
              <a:rPr lang="en-US" u="sng" dirty="0">
                <a:hlinkClick r:id="rId8"/>
              </a:rPr>
              <a:t>https://ngrok.com</a:t>
            </a:r>
            <a:r>
              <a:rPr lang="en-US" dirty="0"/>
              <a:t> - </a:t>
            </a:r>
            <a:r>
              <a:rPr lang="en-US" dirty="0" err="1"/>
              <a:t>Ngrok</a:t>
            </a:r>
            <a:r>
              <a:rPr lang="en-US" dirty="0"/>
              <a:t> </a:t>
            </a:r>
          </a:p>
          <a:p>
            <a:pPr marL="784338" lvl="2" indent="-560241">
              <a:buFont typeface="Arial" panose="020B0604020202020204" pitchFamily="34" charset="0"/>
              <a:buChar char="•"/>
            </a:pPr>
            <a:endParaRPr lang="en-US" dirty="0"/>
          </a:p>
          <a:p>
            <a:pPr marL="560241" lvl="1" indent="-560241">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3295</Words>
  <Application>Microsoft Office PowerPoint</Application>
  <PresentationFormat>Widescreen</PresentationFormat>
  <Paragraphs>735</Paragraphs>
  <Slides>91</Slides>
  <Notes>41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91</vt:i4>
      </vt:variant>
    </vt:vector>
  </HeadingPairs>
  <TitlesOfParts>
    <vt:vector size="104" baseType="lpstr">
      <vt:lpstr>等线</vt:lpstr>
      <vt:lpstr>Arial</vt:lpstr>
      <vt:lpstr>Calibri</vt:lpstr>
      <vt:lpstr>Calibri Light</vt:lpstr>
      <vt:lpstr>Consolas</vt:lpstr>
      <vt:lpstr>Segoe UI</vt:lpstr>
      <vt:lpstr>Segoe UI Light</vt:lpstr>
      <vt:lpstr>Segoe UI Semilight</vt:lpstr>
      <vt:lpstr>Times New Roman</vt:lpstr>
      <vt:lpstr>Wingdings</vt:lpstr>
      <vt:lpstr>Office Theme</vt:lpstr>
      <vt:lpstr>5-30721_Build_2016_Template_Light</vt:lpstr>
      <vt:lpstr>5-30711_TR22_BO_CT_Template</vt:lpstr>
      <vt:lpstr>Bot Framework Workshop</vt:lpstr>
      <vt:lpstr>Agenda</vt:lpstr>
      <vt:lpstr>Technology Needed today Node</vt:lpstr>
      <vt:lpstr>Understanding the Bot Framework</vt:lpstr>
      <vt:lpstr>PowerPoint Presentation</vt:lpstr>
      <vt:lpstr>Developer Portal</vt:lpstr>
      <vt:lpstr>Build a bot with a clear purpose</vt:lpstr>
      <vt:lpstr>AzureBot: Manage your cloud from Skype</vt:lpstr>
      <vt:lpstr>AzureBot: Manage your cloud from Skype</vt:lpstr>
      <vt:lpstr>Bots improve workflows</vt:lpstr>
      <vt:lpstr>Call centers/help desk/customer service</vt:lpstr>
      <vt:lpstr>Call centers/help desk/customer service</vt:lpstr>
      <vt:lpstr>Call centers/help desk/customer service</vt:lpstr>
      <vt:lpstr>Call centers/help desk/customer service</vt:lpstr>
      <vt:lpstr>Call centers/help desk/customer service</vt:lpstr>
      <vt:lpstr>Call centers/help desk/customer service</vt:lpstr>
      <vt:lpstr>Bot Facts</vt:lpstr>
      <vt:lpstr>Fact #1: Users love buttons</vt:lpstr>
      <vt:lpstr>Fact #2: Users never say things the way you expect</vt:lpstr>
      <vt:lpstr>Fact #3: Search can do wonders for bots</vt:lpstr>
      <vt:lpstr>Fact #4: Not all bots need to have conversations</vt:lpstr>
      <vt:lpstr>PowerPoint Presentation</vt:lpstr>
      <vt:lpstr>PowerPoint Presentation</vt:lpstr>
      <vt:lpstr>PowerPoint Presentation</vt:lpstr>
      <vt:lpstr>Connector Service</vt:lpstr>
      <vt:lpstr>PowerPoint Presentation</vt:lpstr>
      <vt:lpstr>PowerPoint Presentation</vt:lpstr>
      <vt:lpstr>Understanding Dialogs</vt:lpstr>
      <vt:lpstr>PowerPoint Presentation</vt:lpstr>
      <vt:lpstr>PowerPoint Presentation</vt:lpstr>
      <vt:lpstr>PowerPoint Presentation</vt:lpstr>
      <vt:lpstr>Persisting Data</vt:lpstr>
      <vt:lpstr>Dialogs are for bots like screens are for apps</vt:lpstr>
      <vt:lpstr>Dialogs are serialized into stacks</vt:lpstr>
      <vt:lpstr>PowerPoint Presentation</vt:lpstr>
      <vt:lpstr>PowerPoint Presentation</vt:lpstr>
      <vt:lpstr>PowerPoint Presentation</vt:lpstr>
      <vt:lpstr>PowerPoint Presentation</vt:lpstr>
      <vt:lpstr>Hands On LAB</vt:lpstr>
      <vt:lpstr>Form Flow</vt:lpstr>
      <vt:lpstr>PowerPoint Presentation</vt:lpstr>
      <vt:lpstr>PowerPoint Presentation</vt:lpstr>
      <vt:lpstr>PowerPoint Presentation</vt:lpstr>
      <vt:lpstr>PowerPoint Presentation</vt:lpstr>
      <vt:lpstr>PowerPoint Presentation</vt:lpstr>
      <vt:lpstr>Hands On LAB</vt:lpstr>
      <vt:lpstr>Carousels, Cards, and Adaptive</vt:lpstr>
      <vt:lpstr>Hands On LAB</vt:lpstr>
      <vt:lpstr>Intent Dialogs</vt:lpstr>
      <vt:lpstr>PowerPoint Presentation</vt:lpstr>
      <vt:lpstr>PowerPoint Presentation</vt:lpstr>
      <vt:lpstr>NLP To the Rescue</vt:lpstr>
      <vt:lpstr>Why is NLP so hard?</vt:lpstr>
      <vt:lpstr>PowerPoint Presentation</vt:lpstr>
      <vt:lpstr>PowerPoint Presentation</vt:lpstr>
      <vt:lpstr>PowerPoint Presentation</vt:lpstr>
      <vt:lpstr>Determine Intent</vt:lpstr>
      <vt:lpstr>How LUIS.ai works</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Hands On LAB</vt:lpstr>
      <vt:lpstr>Adding Cognitive Services</vt:lpstr>
      <vt:lpstr>PowerPoint Presentation</vt:lpstr>
      <vt:lpstr>Powerful models</vt:lpstr>
      <vt:lpstr>Easy to use</vt:lpstr>
      <vt:lpstr>Vision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Publishing your Bot</vt:lpstr>
      <vt:lpstr>Extras</vt:lpstr>
      <vt:lpstr>PowerPoint Presentation</vt:lpstr>
      <vt:lpstr>PowerPoint Presentation</vt:lpstr>
      <vt:lpstr>PowerPoint Presentation</vt:lpstr>
      <vt:lpstr>Additional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Egan</dc:creator>
  <cp:lastModifiedBy>Daniel Egan</cp:lastModifiedBy>
  <cp:revision>9</cp:revision>
  <dcterms:created xsi:type="dcterms:W3CDTF">2017-05-19T16:26:43Z</dcterms:created>
  <dcterms:modified xsi:type="dcterms:W3CDTF">2017-05-20T01:03:22Z</dcterms:modified>
</cp:coreProperties>
</file>